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5"/>
  </p:notesMasterIdLst>
  <p:handoutMasterIdLst>
    <p:handoutMasterId r:id="rId36"/>
  </p:handoutMasterIdLst>
  <p:sldIdLst>
    <p:sldId id="256" r:id="rId7"/>
    <p:sldId id="441" r:id="rId8"/>
    <p:sldId id="286" r:id="rId9"/>
    <p:sldId id="259" r:id="rId10"/>
    <p:sldId id="260" r:id="rId11"/>
    <p:sldId id="261" r:id="rId12"/>
    <p:sldId id="262" r:id="rId13"/>
    <p:sldId id="263" r:id="rId14"/>
    <p:sldId id="264" r:id="rId15"/>
    <p:sldId id="266" r:id="rId16"/>
    <p:sldId id="267" r:id="rId17"/>
    <p:sldId id="268" r:id="rId18"/>
    <p:sldId id="284" r:id="rId19"/>
    <p:sldId id="269" r:id="rId20"/>
    <p:sldId id="270" r:id="rId21"/>
    <p:sldId id="271" r:id="rId22"/>
    <p:sldId id="272" r:id="rId23"/>
    <p:sldId id="273" r:id="rId24"/>
    <p:sldId id="275" r:id="rId25"/>
    <p:sldId id="276" r:id="rId26"/>
    <p:sldId id="277" r:id="rId27"/>
    <p:sldId id="285" r:id="rId28"/>
    <p:sldId id="278" r:id="rId29"/>
    <p:sldId id="279" r:id="rId30"/>
    <p:sldId id="280" r:id="rId31"/>
    <p:sldId id="281" r:id="rId32"/>
    <p:sldId id="282" r:id="rId33"/>
    <p:sldId id="283"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D60CFC-CD07-4E31-B362-F507EC0164D1}" v="1" dt="2021-07-30T12:10:42.12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48874" autoAdjust="0"/>
  </p:normalViewPr>
  <p:slideViewPr>
    <p:cSldViewPr snapToGrid="0">
      <p:cViewPr varScale="1">
        <p:scale>
          <a:sx n="66" d="100"/>
          <a:sy n="66" d="100"/>
        </p:scale>
        <p:origin x="96" y="3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programming an application</a:t>
            </a:r>
            <a:r>
              <a:rPr lang="en-GB" baseline="0" dirty="0"/>
              <a:t> for an unknown processor, it is essential to get familiar with it. We can do this by discovering and analysing the architecture of the chip and the way components are communicating with each other. We will also learn about interrupt/threading/tasking methods, internal registers, low level command sets, and much more.</a:t>
            </a:r>
          </a:p>
          <a:p>
            <a:pPr marL="171450" indent="-171450">
              <a:buFontTx/>
              <a:buChar char="-"/>
            </a:pPr>
            <a:endParaRPr lang="en-GB" baseline="0" dirty="0"/>
          </a:p>
          <a:p>
            <a:pPr marL="0" indent="0">
              <a:buFontTx/>
              <a:buNone/>
            </a:pPr>
            <a:r>
              <a:rPr lang="en-GB" baseline="0" dirty="0"/>
              <a:t>Learning a new processor family usually begins with its architecture. Every single processor type has its own, but there are similarities among processor families and subfamilies. One family is the ARM Cortex M, in particular the M4 subseries.</a:t>
            </a:r>
          </a:p>
          <a:p>
            <a:pPr marL="171450" indent="-171450">
              <a:buFontTx/>
              <a:buChar char="-"/>
            </a:pP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a:t>
            </a:fld>
            <a:endParaRPr lang="en-GB"/>
          </a:p>
        </p:txBody>
      </p:sp>
    </p:spTree>
    <p:extLst>
      <p:ext uri="{BB962C8B-B14F-4D97-AF65-F5344CB8AC3E}">
        <p14:creationId xmlns:p14="http://schemas.microsoft.com/office/powerpoint/2010/main" val="4141817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ARM Cortex-M4 processor is a high performance embedded processor with DSP instructions, developed to address digital signal control markets that demand an efficient, easy-to-use blend of control and signal processing capabilities. The processor is highly configurable, enabling a wide range of implementations from those requiring floating point operations, memory protection and powerful trace technology, to cost sensitive devices requiring minimal area.</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14948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Cortex-M4 processor implements tightly-coupled system components that reduce processor area while significantly improving</a:t>
            </a:r>
            <a:r>
              <a:rPr lang="en-GB" baseline="0" dirty="0"/>
              <a:t> </a:t>
            </a:r>
            <a:r>
              <a:rPr lang="en-GB" dirty="0"/>
              <a:t>interrupt handling and system debug capabilities. The Cortex-M4 processor implements a version of the Thumb® instruction set based on Thumb-2 technology, ensuring high code density</a:t>
            </a:r>
            <a:r>
              <a:rPr lang="en-GB" baseline="0" dirty="0"/>
              <a:t> </a:t>
            </a:r>
            <a:r>
              <a:rPr lang="en-GB" dirty="0"/>
              <a:t>and reduced program memory requirements. The Cortex-M4 instruction set provides the exceptional performance expected of a modern 32-bit architecture, with the high code density</a:t>
            </a:r>
            <a:r>
              <a:rPr lang="en-GB" baseline="0" dirty="0"/>
              <a:t> </a:t>
            </a:r>
            <a:r>
              <a:rPr lang="en-GB" dirty="0"/>
              <a:t>of 8-bit and 16-bit microcontrollers.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50664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Cortex-M4 supports up to 240 wake-up</a:t>
            </a:r>
            <a:r>
              <a:rPr lang="en-GB" baseline="0" dirty="0"/>
              <a:t> interrupts, and it offers integrated WFI (Wait For Interrupt) and WFE (Wait For Event) instructions and sleep on exit capabilities. </a:t>
            </a:r>
            <a:r>
              <a:rPr lang="en-GB" sz="1200" b="0" i="0" kern="1200" dirty="0">
                <a:solidFill>
                  <a:schemeClr val="tx1"/>
                </a:solidFill>
                <a:effectLst/>
                <a:latin typeface="+mn-lt"/>
                <a:ea typeface="+mn-ea"/>
                <a:cs typeface="+mn-cs"/>
              </a:rPr>
              <a:t>The Cortex-M4 processor sleep modes reduce power consumption. The modes can be “sleep mode”, stopping the processor clock, or “deep sleep mode”,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29043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can implement a complete hardware debug solution. This provides high system visibility of the processor and memory through either a traditional JTAG port or a 2-pin Serial Wire Debug (SWD) port that is ideal for microcontrollers and other small package devices.</a:t>
            </a:r>
          </a:p>
          <a:p>
            <a:endParaRPr lang="en-GB" dirty="0"/>
          </a:p>
          <a:p>
            <a:r>
              <a:rPr lang="en-GB" dirty="0"/>
              <a:t>The Memory Protection Unit (MPU) improves system reliability by defining the memory attributes for different memory regions. It provides up to eight different</a:t>
            </a:r>
          </a:p>
          <a:p>
            <a:r>
              <a:rPr lang="en-GB" dirty="0"/>
              <a:t>regions, and an optional predefined background region</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207942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213591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Cortex-M4 processor features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low gate count processor core, with low latency interrupt processing that has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subset of the Thumb instruction set.</a:t>
            </a:r>
            <a:r>
              <a:rPr lang="en-GB" sz="1200" b="0" i="0" kern="1200" baseline="0" dirty="0">
                <a:solidFill>
                  <a:schemeClr val="tx1"/>
                </a:solidFill>
                <a:effectLst/>
                <a:latin typeface="+mn-lt"/>
                <a:ea typeface="+mn-ea"/>
                <a:cs typeface="+mn-cs"/>
              </a:rPr>
              <a:t>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CortexM4 optionally offers a </a:t>
            </a:r>
            <a:r>
              <a:rPr lang="en-GB" sz="1200" b="0" i="0" kern="1200" dirty="0">
                <a:solidFill>
                  <a:schemeClr val="tx1"/>
                </a:solidFill>
                <a:effectLst/>
                <a:latin typeface="+mn-lt"/>
                <a:ea typeface="+mn-ea"/>
                <a:cs typeface="+mn-cs"/>
              </a:rPr>
              <a:t>Floating Point Unit (FPU). It also provides a Nested Vectored Interrupt Controller (NVIC) closely integrated with the processor core to achieve low latency interrupt processing with optional Wake-up Interrupt Controller (WIC)</a:t>
            </a:r>
            <a:r>
              <a:rPr lang="en-GB" sz="1200" b="0" i="0" kern="1200" baseline="0" dirty="0">
                <a:solidFill>
                  <a:schemeClr val="tx1"/>
                </a:solidFill>
                <a:effectLst/>
                <a:latin typeface="+mn-lt"/>
                <a:ea typeface="+mn-ea"/>
                <a:cs typeface="+mn-cs"/>
              </a:rPr>
              <a:t> feature</a:t>
            </a:r>
            <a:r>
              <a:rPr lang="en-GB" sz="1200" b="0" i="0" kern="1200" dirty="0">
                <a:solidFill>
                  <a:schemeClr val="tx1"/>
                </a:solidFill>
                <a:effectLst/>
                <a:latin typeface="+mn-lt"/>
                <a:ea typeface="+mn-ea"/>
                <a:cs typeface="+mn-cs"/>
              </a:rPr>
              <a:t>, providing ultra-low power sleep mode support. Cortex-M4</a:t>
            </a:r>
            <a:r>
              <a:rPr lang="en-GB" sz="1200" b="0" i="0" kern="1200" baseline="0" dirty="0">
                <a:solidFill>
                  <a:schemeClr val="tx1"/>
                </a:solidFill>
                <a:effectLst/>
                <a:latin typeface="+mn-lt"/>
                <a:ea typeface="+mn-ea"/>
                <a:cs typeface="+mn-cs"/>
              </a:rPr>
              <a:t> can optionally provide a MPU (</a:t>
            </a:r>
            <a:r>
              <a:rPr lang="en-GB" sz="1200" b="0" i="0" kern="1200" dirty="0">
                <a:solidFill>
                  <a:schemeClr val="tx1"/>
                </a:solidFill>
                <a:effectLst/>
                <a:latin typeface="+mn-lt"/>
                <a:ea typeface="+mn-ea"/>
                <a:cs typeface="+mn-cs"/>
              </a:rPr>
              <a:t>Memory Protection Unit) for memory protection.</a:t>
            </a:r>
            <a:r>
              <a:rPr lang="en-GB" sz="1200" b="0" i="0" kern="1200" baseline="0" dirty="0">
                <a:solidFill>
                  <a:schemeClr val="tx1"/>
                </a:solidFill>
                <a:effectLst/>
                <a:latin typeface="+mn-lt"/>
                <a:ea typeface="+mn-ea"/>
                <a:cs typeface="+mn-cs"/>
              </a:rPr>
              <a:t> The </a:t>
            </a:r>
            <a:r>
              <a:rPr lang="en-GB" sz="1200" b="0" i="0" kern="1200" dirty="0">
                <a:solidFill>
                  <a:schemeClr val="tx1"/>
                </a:solidFill>
                <a:effectLst/>
                <a:latin typeface="+mn-lt"/>
                <a:ea typeface="+mn-ea"/>
                <a:cs typeface="+mn-cs"/>
              </a:rPr>
              <a:t>Bus interfaces</a:t>
            </a:r>
            <a:r>
              <a:rPr lang="en-GB" sz="1200" b="0" i="0" kern="1200" baseline="0" dirty="0">
                <a:solidFill>
                  <a:schemeClr val="tx1"/>
                </a:solidFill>
                <a:effectLst/>
                <a:latin typeface="+mn-lt"/>
                <a:ea typeface="+mn-ea"/>
                <a:cs typeface="+mn-cs"/>
              </a:rPr>
              <a:t> comprises of  t</a:t>
            </a:r>
            <a:r>
              <a:rPr lang="en-GB" sz="1200" b="0" i="0" kern="1200" dirty="0">
                <a:solidFill>
                  <a:schemeClr val="tx1"/>
                </a:solidFill>
                <a:effectLst/>
                <a:latin typeface="+mn-lt"/>
                <a:ea typeface="+mn-ea"/>
                <a:cs typeface="+mn-cs"/>
              </a:rPr>
              <a:t>hree Advanced High-performance Bus-</a:t>
            </a:r>
            <a:r>
              <a:rPr lang="en-GB" sz="1200" b="0" i="0" kern="1200" dirty="0" err="1">
                <a:solidFill>
                  <a:schemeClr val="tx1"/>
                </a:solidFill>
                <a:effectLst/>
                <a:latin typeface="+mn-lt"/>
                <a:ea typeface="+mn-ea"/>
                <a:cs typeface="+mn-cs"/>
              </a:rPr>
              <a:t>Lite</a:t>
            </a:r>
            <a:r>
              <a:rPr lang="en-GB" sz="1200" b="0" i="0" kern="1200" dirty="0">
                <a:solidFill>
                  <a:schemeClr val="tx1"/>
                </a:solidFill>
                <a:effectLst/>
                <a:latin typeface="+mn-lt"/>
                <a:ea typeface="+mn-ea"/>
                <a:cs typeface="+mn-cs"/>
              </a:rPr>
              <a:t> (AHB-</a:t>
            </a:r>
            <a:r>
              <a:rPr lang="en-GB" sz="1200" b="0" i="0" kern="1200" dirty="0" err="1">
                <a:solidFill>
                  <a:schemeClr val="tx1"/>
                </a:solidFill>
                <a:effectLst/>
                <a:latin typeface="+mn-lt"/>
                <a:ea typeface="+mn-ea"/>
                <a:cs typeface="+mn-cs"/>
              </a:rPr>
              <a:t>Lite</a:t>
            </a:r>
            <a:r>
              <a:rPr lang="en-GB" sz="1200" b="0" i="0" kern="1200" dirty="0">
                <a:solidFill>
                  <a:schemeClr val="tx1"/>
                </a:solidFill>
                <a:effectLst/>
                <a:latin typeface="+mn-lt"/>
                <a:ea typeface="+mn-ea"/>
                <a:cs typeface="+mn-cs"/>
              </a:rPr>
              <a:t>) interfaces and Private Peripheral Bus (PPB).</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Low-cost debug solution features</a:t>
            </a:r>
            <a:r>
              <a:rPr lang="en-GB" sz="1200" b="0" i="0" kern="1200" baseline="0" dirty="0">
                <a:solidFill>
                  <a:schemeClr val="tx1"/>
                </a:solidFill>
                <a:effectLst/>
                <a:latin typeface="+mn-lt"/>
                <a:ea typeface="+mn-ea"/>
                <a:cs typeface="+mn-cs"/>
              </a:rPr>
              <a:t> d</a:t>
            </a:r>
            <a:r>
              <a:rPr lang="en-GB" sz="1200" b="0" i="0" kern="1200" dirty="0">
                <a:solidFill>
                  <a:schemeClr val="tx1"/>
                </a:solidFill>
                <a:effectLst/>
                <a:latin typeface="+mn-lt"/>
                <a:ea typeface="+mn-ea"/>
                <a:cs typeface="+mn-cs"/>
              </a:rPr>
              <a:t>ebug access to all memory and registers in the system, Serial Wire Debug Port (SW-DP) or Serial Wire JTAG Debug Port (SWJ-DP) debug access, or both. Optionally</a:t>
            </a:r>
            <a:r>
              <a:rPr lang="en-GB" sz="1200" b="0" i="0" kern="1200" baseline="0" dirty="0">
                <a:solidFill>
                  <a:schemeClr val="tx1"/>
                </a:solidFill>
                <a:effectLst/>
                <a:latin typeface="+mn-lt"/>
                <a:ea typeface="+mn-ea"/>
                <a:cs typeface="+mn-cs"/>
              </a:rPr>
              <a:t> Cortex-M4 offers </a:t>
            </a:r>
            <a:r>
              <a:rPr lang="en-GB" sz="1200" b="0" i="0" kern="1200" dirty="0">
                <a:solidFill>
                  <a:schemeClr val="tx1"/>
                </a:solidFill>
                <a:effectLst/>
                <a:latin typeface="+mn-lt"/>
                <a:ea typeface="+mn-ea"/>
                <a:cs typeface="+mn-cs"/>
              </a:rPr>
              <a:t>Flash Patch and Breakpoint (FPB) unit for implementing breakpoints and code patches, Data </a:t>
            </a:r>
            <a:r>
              <a:rPr lang="en-GB" sz="1200" b="0" i="0" kern="1200" dirty="0" err="1">
                <a:solidFill>
                  <a:schemeClr val="tx1"/>
                </a:solidFill>
                <a:effectLst/>
                <a:latin typeface="+mn-lt"/>
                <a:ea typeface="+mn-ea"/>
                <a:cs typeface="+mn-cs"/>
              </a:rPr>
              <a:t>Watchpoint</a:t>
            </a:r>
            <a:r>
              <a:rPr lang="en-GB" sz="1200" b="0" i="0" kern="1200" dirty="0">
                <a:solidFill>
                  <a:schemeClr val="tx1"/>
                </a:solidFill>
                <a:effectLst/>
                <a:latin typeface="+mn-lt"/>
                <a:ea typeface="+mn-ea"/>
                <a:cs typeface="+mn-cs"/>
              </a:rPr>
              <a:t> and Trace (DWT) unit for implementing </a:t>
            </a:r>
            <a:r>
              <a:rPr lang="en-GB" sz="1200" b="0" i="0" kern="1200" dirty="0" err="1">
                <a:solidFill>
                  <a:schemeClr val="tx1"/>
                </a:solidFill>
                <a:effectLst/>
                <a:latin typeface="+mn-lt"/>
                <a:ea typeface="+mn-ea"/>
                <a:cs typeface="+mn-cs"/>
              </a:rPr>
              <a:t>watchpoints</a:t>
            </a:r>
            <a:r>
              <a:rPr lang="en-GB" sz="1200" b="0" i="0" kern="1200" dirty="0">
                <a:solidFill>
                  <a:schemeClr val="tx1"/>
                </a:solidFill>
                <a:effectLst/>
                <a:latin typeface="+mn-lt"/>
                <a:ea typeface="+mn-ea"/>
                <a:cs typeface="+mn-cs"/>
              </a:rPr>
              <a:t>, data tracing, and system profiling,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Instrumentation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(ITM) for support of </a:t>
            </a:r>
            <a:r>
              <a:rPr lang="en-GB" sz="1200" b="0" i="0" kern="1200" dirty="0" err="1">
                <a:solidFill>
                  <a:schemeClr val="tx1"/>
                </a:solidFill>
                <a:effectLst/>
                <a:latin typeface="+mn-lt"/>
                <a:ea typeface="+mn-ea"/>
                <a:cs typeface="+mn-cs"/>
              </a:rPr>
              <a:t>printf</a:t>
            </a:r>
            <a:r>
              <a:rPr lang="en-GB" sz="1200" b="0" i="0" kern="1200" dirty="0">
                <a:solidFill>
                  <a:schemeClr val="tx1"/>
                </a:solidFill>
                <a:effectLst/>
                <a:latin typeface="+mn-lt"/>
                <a:ea typeface="+mn-ea"/>
                <a:cs typeface="+mn-cs"/>
              </a:rPr>
              <a:t> style debugging,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Trace Port Interface Unit (TPIU) for bridging to a Trace Port </a:t>
            </a:r>
            <a:r>
              <a:rPr lang="en-GB" sz="1200" b="0" i="0" kern="1200" dirty="0" err="1">
                <a:solidFill>
                  <a:schemeClr val="tx1"/>
                </a:solidFill>
                <a:effectLst/>
                <a:latin typeface="+mn-lt"/>
                <a:ea typeface="+mn-ea"/>
                <a:cs typeface="+mn-cs"/>
              </a:rPr>
              <a:t>Analyzer</a:t>
            </a:r>
            <a:r>
              <a:rPr lang="en-GB" sz="1200" b="0" i="0" kern="1200" dirty="0">
                <a:solidFill>
                  <a:schemeClr val="tx1"/>
                </a:solidFill>
                <a:effectLst/>
                <a:latin typeface="+mn-lt"/>
                <a:ea typeface="+mn-ea"/>
                <a:cs typeface="+mn-cs"/>
              </a:rPr>
              <a:t> (TPA) and Embedded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(ETM) for instruction trace.</a:t>
            </a:r>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289870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Cortex-M4 processor is a 3 stage-pipeline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mn-ea"/>
                <a:cs typeface="+mn-cs"/>
              </a:rPr>
              <a:t>Due to the instruction buffer in the Cortex-M4, the pipeline operations are different from traditional RISC processors. Consequently,</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up to two instructions can be fetched in one cycle because most instructions are 16-bit, and an instruction can be fetched several cycles ahead of the decode and execution stages.</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2683800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240 interrupts, each with up to 256 levels of priority that can be changed dynamically. The processor and NVIC can be put into a very low-power sleep mode, leaving the Wake Up Controller (WIC) to identify and prioritize interrupts. Also, the processor supports both level and pulse interrupts.</a:t>
            </a:r>
          </a:p>
          <a:p>
            <a:endParaRPr lang="en-GB" dirty="0"/>
          </a:p>
          <a:p>
            <a:r>
              <a:rPr lang="en-GB" sz="1200" b="0" i="0" kern="1200" dirty="0">
                <a:solidFill>
                  <a:schemeClr val="tx1"/>
                </a:solidFill>
                <a:effectLst/>
                <a:latin typeface="+mn-lt"/>
                <a:ea typeface="+mn-ea"/>
                <a:cs typeface="+mn-cs"/>
              </a:rPr>
              <a:t>The MPU is an optional component for memory protection. The processor supports the standard ARMv7 </a:t>
            </a:r>
            <a:r>
              <a:rPr lang="en-GB" sz="1200" b="0" i="0" u="none" kern="1200" dirty="0">
                <a:solidFill>
                  <a:schemeClr val="tx1"/>
                </a:solidFill>
                <a:effectLst/>
                <a:latin typeface="+mn-lt"/>
                <a:ea typeface="+mn-ea"/>
                <a:cs typeface="+mn-cs"/>
              </a:rPr>
              <a:t>Protected Memory System Architecture</a:t>
            </a:r>
            <a:r>
              <a:rPr lang="en-GB" sz="1200" b="0" i="0" kern="1200" dirty="0">
                <a:solidFill>
                  <a:schemeClr val="tx1"/>
                </a:solidFill>
                <a:effectLst/>
                <a:latin typeface="+mn-lt"/>
                <a:ea typeface="+mn-ea"/>
                <a:cs typeface="+mn-cs"/>
              </a:rPr>
              <a:t> model. MPU mismatches and permission violations invoke the programmable-priority </a:t>
            </a:r>
            <a:r>
              <a:rPr lang="en-GB" sz="1200" b="0" i="0" kern="1200" dirty="0" err="1">
                <a:solidFill>
                  <a:schemeClr val="tx1"/>
                </a:solidFill>
                <a:effectLst/>
                <a:latin typeface="+mn-lt"/>
                <a:ea typeface="+mn-ea"/>
                <a:cs typeface="+mn-cs"/>
              </a:rPr>
              <a:t>MemManage</a:t>
            </a:r>
            <a:r>
              <a:rPr lang="en-GB" sz="1200" b="0" i="0" kern="1200" dirty="0">
                <a:solidFill>
                  <a:schemeClr val="tx1"/>
                </a:solidFill>
                <a:effectLst/>
                <a:latin typeface="+mn-lt"/>
                <a:ea typeface="+mn-ea"/>
                <a:cs typeface="+mn-cs"/>
              </a:rPr>
              <a:t> fault handler. MPU can</a:t>
            </a:r>
            <a:r>
              <a:rPr lang="en-GB" sz="1200" b="0" i="0" kern="1200" baseline="0" dirty="0">
                <a:solidFill>
                  <a:schemeClr val="tx1"/>
                </a:solidFill>
                <a:effectLst/>
                <a:latin typeface="+mn-lt"/>
                <a:ea typeface="+mn-ea"/>
                <a:cs typeface="+mn-cs"/>
              </a:rPr>
              <a:t> be used to </a:t>
            </a:r>
            <a:r>
              <a:rPr lang="en-GB" sz="1200" b="0" i="0" kern="1200" dirty="0">
                <a:solidFill>
                  <a:schemeClr val="tx1"/>
                </a:solidFill>
                <a:effectLst/>
                <a:latin typeface="+mn-lt"/>
                <a:ea typeface="+mn-ea"/>
                <a:cs typeface="+mn-cs"/>
              </a:rPr>
              <a:t>enforce privilege rules, separate processes or enforce access rules.</a:t>
            </a:r>
          </a:p>
          <a:p>
            <a:br>
              <a:rPr lang="en-GB" dirty="0"/>
            </a:b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849492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contains three external Advanced High-performance Bus (AHB)-</a:t>
            </a:r>
            <a:r>
              <a:rPr lang="en-GB" dirty="0" err="1"/>
              <a:t>Lite</a:t>
            </a:r>
            <a:r>
              <a:rPr lang="en-GB" dirty="0"/>
              <a:t> bus interfaces and one Advanced Peripheral Bus (APB) interface.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AHB is a subset of the full AMBA AHB protocol specification. It provides all of the basic functions required by the majority of AMBA AHB subordinate and manager designs, particularly when used with a multi-layer AMBA interconnect.</a:t>
            </a:r>
          </a:p>
          <a:p>
            <a:endParaRPr lang="en-GB" sz="1200" b="0" i="0" kern="1200" dirty="0">
              <a:solidFill>
                <a:schemeClr val="tx1"/>
              </a:solidFill>
              <a:effectLst/>
              <a:latin typeface="+mn-lt"/>
              <a:ea typeface="+mn-ea"/>
              <a:cs typeface="+mn-cs"/>
            </a:endParaRPr>
          </a:p>
          <a:p>
            <a:r>
              <a:rPr lang="en-GB" dirty="0"/>
              <a:t>APB is designed for use with ancillary or general-purpose peripherals such as timers, interrupt controllers, UARTs, and I/O ports. Connection to the main system bus is through a system-to-peripheral bus bridge that helps to reduce system power consumption.</a:t>
            </a:r>
          </a:p>
          <a:p>
            <a:endParaRPr lang="en-GB" dirty="0"/>
          </a:p>
          <a:p>
            <a:r>
              <a:rPr lang="en-GB" dirty="0"/>
              <a:t>The processor implementation determines the debug configuration, including whether debug is implemented. Basic debug functionality includes processor halt, single-step, processor core register access, Vector Catch, unlimited software breakpoints, and full system memory access.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608182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a:t>
            </a:r>
            <a:r>
              <a:rPr lang="en-GB" dirty="0"/>
              <a:t>Link Register (LR) R14, a</a:t>
            </a:r>
            <a:r>
              <a:rPr lang="en-GB" baseline="0" dirty="0"/>
              <a:t> </a:t>
            </a:r>
            <a:r>
              <a:rPr lang="en-GB" dirty="0"/>
              <a:t>Program Counter (PC) R15</a:t>
            </a:r>
            <a:r>
              <a:rPr lang="en-GB" baseline="0" dirty="0"/>
              <a:t> and S</a:t>
            </a:r>
            <a:r>
              <a:rPr lang="en-GB" dirty="0"/>
              <a:t>pecial-purpose Program Status Registers, (</a:t>
            </a:r>
            <a:r>
              <a:rPr lang="en-GB" dirty="0" err="1"/>
              <a:t>xPSR</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65700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00796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815291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a:t>
            </a:r>
          </a:p>
          <a:p>
            <a:r>
              <a:rPr lang="en-GB" dirty="0"/>
              <a:t>Register R15 is the Program Counter (PC). PC holds</a:t>
            </a:r>
            <a:r>
              <a:rPr lang="en-GB" baseline="0" dirty="0"/>
              <a:t> the address of the current instruction that is fetched. </a:t>
            </a:r>
            <a:r>
              <a:rPr lang="en-GB" dirty="0"/>
              <a:t> Bit [0] is always 0, so instructions are always aligned to word or </a:t>
            </a:r>
            <a:r>
              <a:rPr lang="en-GB" dirty="0" err="1"/>
              <a:t>halfword</a:t>
            </a:r>
            <a:r>
              <a:rPr lang="en-GB" dirty="0"/>
              <a:t> boundaries.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332221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Link register</a:t>
            </a:r>
            <a:r>
              <a:rPr lang="en-GB" baseline="0" dirty="0"/>
              <a:t> (</a:t>
            </a:r>
            <a:r>
              <a:rPr lang="en-GB" dirty="0"/>
              <a:t>R14) is the subroutine Link Register (LR). The LR receives the return address from PC when a Branch and Link (BL) or Branch and Link with Exchange (BLX) instruction is executed. The LR is also used for exception return. At all other times, you can treat R14 as a general-purpose register.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2328620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Program</a:t>
            </a:r>
            <a:r>
              <a:rPr lang="en-US" sz="1200" baseline="0" dirty="0"/>
              <a:t> Status Register (PSR) combines the Application Program Status Register </a:t>
            </a:r>
            <a:r>
              <a:rPr lang="en-GB" sz="1200" baseline="0" dirty="0"/>
              <a:t>(APSR), Interrupt Program Status Register (IPSR) and the Execution Program Status Register (EPSR).</a:t>
            </a:r>
          </a:p>
          <a:p>
            <a:r>
              <a:rPr lang="en-GB" sz="1200" baseline="0" dirty="0"/>
              <a:t>These registers are mutually exclusive </a:t>
            </a:r>
            <a:r>
              <a:rPr lang="en-GB" sz="1200" baseline="0" dirty="0" err="1"/>
              <a:t>bitfields</a:t>
            </a:r>
            <a:r>
              <a:rPr lang="en-GB" sz="1200" baseline="0" dirty="0"/>
              <a:t> in the 32-bit PSR register. </a:t>
            </a:r>
            <a:endParaRPr lang="en-US" sz="1200" dirty="0"/>
          </a:p>
          <a:p>
            <a:endParaRPr lang="en-US" sz="120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197457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APSR contains the current state of the condition flags from previous instruction executions,</a:t>
            </a:r>
            <a:r>
              <a:rPr lang="en-GB" sz="1200" b="0" i="0" kern="1200" baseline="0" dirty="0">
                <a:solidFill>
                  <a:schemeClr val="tx1"/>
                </a:solidFill>
                <a:effectLst/>
                <a:latin typeface="+mn-lt"/>
                <a:ea typeface="+mn-ea"/>
                <a:cs typeface="+mn-cs"/>
              </a:rPr>
              <a:t> whereas </a:t>
            </a:r>
            <a:r>
              <a:rPr lang="en-GB" sz="1200" b="0" i="0" kern="1200" dirty="0">
                <a:solidFill>
                  <a:schemeClr val="tx1"/>
                </a:solidFill>
                <a:effectLst/>
                <a:latin typeface="+mn-lt"/>
                <a:ea typeface="+mn-ea"/>
                <a:cs typeface="+mn-cs"/>
              </a:rPr>
              <a:t>IPSR contains the exception type number of the current Interrupt Service Routine (ISR). </a:t>
            </a:r>
          </a:p>
          <a:p>
            <a:r>
              <a:rPr lang="en-GB" sz="1200" b="0" i="0" kern="1200" dirty="0">
                <a:solidFill>
                  <a:schemeClr val="tx1"/>
                </a:solidFill>
                <a:effectLst/>
                <a:latin typeface="+mn-lt"/>
                <a:ea typeface="+mn-ea"/>
                <a:cs typeface="+mn-cs"/>
              </a:rPr>
              <a:t>The EPSR contains the Thumb state bit, and the execution state bits for either the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If-Then (IT) instruction or the Interruptible-</a:t>
            </a:r>
            <a:r>
              <a:rPr lang="en-GB" sz="1200" b="0" i="0" kern="1200" dirty="0" err="1">
                <a:solidFill>
                  <a:schemeClr val="tx1"/>
                </a:solidFill>
                <a:effectLst/>
                <a:latin typeface="+mn-lt"/>
                <a:ea typeface="+mn-ea"/>
                <a:cs typeface="+mn-cs"/>
              </a:rPr>
              <a:t>Continuable</a:t>
            </a:r>
            <a:r>
              <a:rPr lang="en-GB" sz="1200" b="0" i="0" kern="1200" dirty="0">
                <a:solidFill>
                  <a:schemeClr val="tx1"/>
                </a:solidFill>
                <a:effectLst/>
                <a:latin typeface="+mn-lt"/>
                <a:ea typeface="+mn-ea"/>
                <a:cs typeface="+mn-cs"/>
              </a:rPr>
              <a:t> Instruction (ICI) field for an interrupted load multiple or store multiple instruction.</a:t>
            </a:r>
          </a:p>
          <a:p>
            <a:endParaRPr lang="en-GB" i="0" dirty="0"/>
          </a:p>
          <a:p>
            <a:endParaRPr lang="en-GB" i="0"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1062320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2504502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3440318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28</a:t>
            </a:fld>
            <a:endParaRPr lang="en-GB"/>
          </a:p>
        </p:txBody>
      </p:sp>
    </p:spTree>
    <p:extLst>
      <p:ext uri="{BB962C8B-B14F-4D97-AF65-F5344CB8AC3E}">
        <p14:creationId xmlns:p14="http://schemas.microsoft.com/office/powerpoint/2010/main" val="96472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t>
            </a:r>
            <a:r>
              <a:rPr lang="en-GB" baseline="0" dirty="0" err="1"/>
              <a:t>analyzed</a:t>
            </a:r>
            <a:r>
              <a:rPr lang="en-GB" baseline="0" dirty="0"/>
              <a:t>.  </a:t>
            </a:r>
            <a:r>
              <a:rPr lang="en-GB" b="0" baseline="0" dirty="0"/>
              <a:t>Because </a:t>
            </a:r>
            <a:r>
              <a:rPr lang="en-GB" baseline="0" dirty="0"/>
              <a:t>ARM is not a chip-manufacturer, ARM-based cores are used by numerous companies for their controllers. This makes ARM architectures a broadly accepted industry standard.</a:t>
            </a:r>
          </a:p>
          <a:p>
            <a:endParaRPr lang="en-GB" baseline="0" dirty="0"/>
          </a:p>
          <a:p>
            <a:r>
              <a:rPr lang="en-GB" baseline="0" dirty="0"/>
              <a:t>Following an overview of the general ARM architecture, and a brief overview of the processor families, this module focus on the M4 processor subfamily.  The M4 subfamily is the most comprehensive group of mobile (M-type) processors.</a:t>
            </a:r>
          </a:p>
          <a:p>
            <a:endParaRPr lang="en-GB" baseline="0" dirty="0"/>
          </a:p>
          <a:p>
            <a:r>
              <a:rPr lang="en-GB" baseline="0" dirty="0"/>
              <a:t>Note that, because in this course provides only an overview with few examples, it will be necessary for more extensive projects to use the dedicated processor </a:t>
            </a:r>
            <a:r>
              <a:rPr lang="en-GB" baseline="0"/>
              <a:t>manuals (shown </a:t>
            </a:r>
            <a:r>
              <a:rPr lang="en-GB" baseline="0" dirty="0"/>
              <a:t>on the last slide </a:t>
            </a:r>
            <a:r>
              <a:rPr lang="en-GB" baseline="0"/>
              <a:t>of this module), </a:t>
            </a:r>
            <a:r>
              <a:rPr lang="en-GB" baseline="0" dirty="0"/>
              <a:t>which describe all functions in more detail.</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4245589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Although</a:t>
            </a:r>
            <a:r>
              <a:rPr lang="en-GB" baseline="0" dirty="0"/>
              <a:t> ARM processors are widely considered as something like an industry standard, ARM itself does not produce any controllers.  Instead, ARM designs the processor cores of controllers in its hardware libraries, and licenses them to producers. The producers combine this IP with their own IP, or other third party IP, to create a complete product. A wide eco-system of development tools and manuals are provided.</a:t>
            </a:r>
            <a:endParaRPr lang="en-GB"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721269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are optimized for rich operating systems, the R-series, which are optimized for hard real-time applications and high performance, the M-series, which is optimized for discrete processing and microcontroller, and the </a:t>
            </a:r>
            <a:r>
              <a:rPr lang="en-GB" baseline="0" dirty="0" err="1"/>
              <a:t>SecurCore</a:t>
            </a:r>
            <a:r>
              <a:rPr lang="en-GB" baseline="0" dirty="0"/>
              <a:t>, which is optimized for security applications. </a:t>
            </a:r>
          </a:p>
          <a:p>
            <a:endParaRPr lang="en-US" baseline="0" dirty="0"/>
          </a:p>
          <a:p>
            <a:r>
              <a:rPr lang="en-GB" sz="1200" b="0" i="0" kern="1200" dirty="0">
                <a:solidFill>
                  <a:schemeClr val="tx1"/>
                </a:solidFill>
                <a:effectLst/>
                <a:latin typeface="+mn-lt"/>
                <a:ea typeface="+mn-ea"/>
                <a:cs typeface="+mn-cs"/>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mn-ea"/>
                <a:cs typeface="+mn-cs"/>
              </a:rPr>
              <a:t> must always meet exacting </a:t>
            </a:r>
            <a:r>
              <a:rPr lang="en-GB" sz="1200" b="0" i="0" kern="1200" dirty="0">
                <a:solidFill>
                  <a:schemeClr val="tx1"/>
                </a:solidFill>
                <a:effectLst/>
                <a:latin typeface="+mn-lt"/>
                <a:ea typeface="+mn-ea"/>
                <a:cs typeface="+mn-cs"/>
              </a:rPr>
              <a:t>performance requirements and timing deadlines.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Cortex-M processor family is a range of scalable, energy efficient, and easy to use processors that meet the needs of tomorrow’s smart and connected embedded applications. The processors are supported by the world’s</a:t>
            </a:r>
            <a:r>
              <a:rPr lang="en-GB" sz="1200" b="0" i="0" kern="1200" baseline="0" dirty="0">
                <a:solidFill>
                  <a:schemeClr val="tx1"/>
                </a:solidFill>
                <a:effectLst/>
                <a:latin typeface="+mn-lt"/>
                <a:ea typeface="+mn-ea"/>
                <a:cs typeface="+mn-cs"/>
              </a:rPr>
              <a:t> number one</a:t>
            </a:r>
            <a:r>
              <a:rPr lang="en-GB" sz="1200" b="0" i="0" kern="1200" dirty="0">
                <a:solidFill>
                  <a:schemeClr val="tx1"/>
                </a:solidFill>
                <a:effectLst/>
                <a:latin typeface="+mn-lt"/>
                <a:ea typeface="+mn-ea"/>
                <a:cs typeface="+mn-cs"/>
              </a:rPr>
              <a:t> embedded ecosystem, and have already been shipped in many billions of devices.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processor family provides powerful 32-bit secure solutions based upon industry leading ARM architecture. By enhancing highly successful ARM processors with security features,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mn-ea"/>
              <a:cs typeface="+mn-cs"/>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305290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An ARM-based </a:t>
            </a:r>
            <a:r>
              <a:rPr lang="en-GB" dirty="0" err="1"/>
              <a:t>SoC</a:t>
            </a:r>
            <a:r>
              <a:rPr lang="en-GB" dirty="0"/>
              <a:t> </a:t>
            </a:r>
            <a:r>
              <a:rPr lang="en-GB" baseline="0" dirty="0"/>
              <a:t>is designed by selecting elements from ARM IP libraries and/or other third party IP vendors.  Different components such as core, RAM, ROM, peripherals, etc. are selected from licensable IP. These IP components are combined with company-owned or additional third-party IP to create a system-on-a-chip (</a:t>
            </a:r>
            <a:r>
              <a:rPr lang="en-GB" baseline="0" dirty="0" err="1"/>
              <a:t>SoC</a:t>
            </a:r>
            <a:r>
              <a:rPr lang="en-GB" baseline="0" dirty="0"/>
              <a:t>).  Finally, this “virtual” know-how is brought to silicon in a semiconductor foundry for ARM-based </a:t>
            </a:r>
            <a:r>
              <a:rPr lang="en-GB" baseline="0" dirty="0" err="1"/>
              <a:t>SoC</a:t>
            </a:r>
            <a:r>
              <a:rPr lang="en-GB" baseline="0" dirty="0"/>
              <a:t> fabrication.</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47284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small codes, 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ARM offers Cortex-M0 and Cortex M0+ for applications requiring minimal cost, power, and area while Cortex-M3 and Cortex-M4 and Cortex-M7</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983571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ARM </a:t>
            </a:r>
            <a:r>
              <a:rPr lang="en-GB" b="1" baseline="0" dirty="0"/>
              <a:t>architecture</a:t>
            </a:r>
            <a:r>
              <a:rPr lang="en-GB" baseline="0" dirty="0"/>
              <a:t> describes the details related to programming including data types, instructions, registers, memory architecture etc. Companies that are licensing ARM architecture are using their own CPU design.</a:t>
            </a:r>
            <a:endParaRPr lang="en-GB" dirty="0"/>
          </a:p>
          <a:p>
            <a:endParaRPr lang="en-GB" dirty="0"/>
          </a:p>
          <a:p>
            <a:r>
              <a:rPr lang="en-GB" dirty="0"/>
              <a:t>ARM architecture forms the basis for every ARM </a:t>
            </a:r>
            <a:r>
              <a:rPr lang="en-GB" b="1" dirty="0"/>
              <a:t>processor</a:t>
            </a:r>
            <a:r>
              <a:rPr lang="en-GB" dirty="0"/>
              <a:t>. Over time, the ARM architecture has evolved to include architectural features that meet the growing demand for new functionality, integrated security features, high performance and the needs of new and emerging markets. There are currently three ARMv8 profiles: (1) the ARMv8-A architecture profile for high performance markets such as mobile and enterprise, (2) the ARMv8-R architecture profile for embedded applications in automotive and industrial control, and (3) the ARMv8-M architecture profile for embedded and IoT applications.</a:t>
            </a:r>
          </a:p>
          <a:p>
            <a:endParaRPr lang="en-GB" dirty="0"/>
          </a:p>
          <a:p>
            <a:r>
              <a:rPr lang="en-GB" dirty="0"/>
              <a:t>The ARM architecture supports implementations across a wide range of performance points, establishing it as the leading architecture in many market segments. The ARM architecture supports a very broad range of performance points, leading to very small implementations of ARM processors, and very efficient implementations of advanced designs using state of the art micro-architecture techniques. Implementation size, performance, and low power consumption are key attributes of the ARM architecture.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6360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 M0 andM0+ are optimized for simple sensing and controlling, whereas the M3,M4 and M7 are optimized for data intense operations with Harvard architecture, dedicated (fast) hardware multipliers, math-packages and extensions for digital signal processors(M4 and M7 only).</a:t>
            </a:r>
          </a:p>
          <a:p>
            <a:endParaRPr lang="en-GB" baseline="0" dirty="0"/>
          </a:p>
          <a:p>
            <a:r>
              <a:rPr lang="en-GB" baseline="0" dirty="0"/>
              <a:t>Thumb stands for variable length execution sets with a length of 16 or 32 bit.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287770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73695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64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Cortex-M4 Processor Architecture</a:t>
            </a:r>
          </a:p>
        </p:txBody>
      </p:sp>
      <p:sp>
        <p:nvSpPr>
          <p:cNvPr id="2" name="Subtitle 1">
            <a:extLst>
              <a:ext uri="{FF2B5EF4-FFF2-40B4-BE49-F238E27FC236}">
                <a16:creationId xmlns:a16="http://schemas.microsoft.com/office/drawing/2014/main" id="{7C065378-1DF0-49CB-AD5F-2C59EA5795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9517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GB" sz="3200" dirty="0"/>
              <a:t>Cortex-M4 processor overview</a:t>
            </a:r>
          </a:p>
        </p:txBody>
      </p:sp>
      <p:sp>
        <p:nvSpPr>
          <p:cNvPr id="10243" name="Content Placeholder 2"/>
          <p:cNvSpPr>
            <a:spLocks noGrp="1"/>
          </p:cNvSpPr>
          <p:nvPr>
            <p:ph idx="1"/>
          </p:nvPr>
        </p:nvSpPr>
        <p:spPr>
          <a:xfrm>
            <a:off x="482195" y="1371600"/>
            <a:ext cx="11155973" cy="4680000"/>
          </a:xfrm>
        </p:spPr>
        <p:txBody>
          <a:bodyPr/>
          <a:lstStyle/>
          <a:p>
            <a:r>
              <a:rPr lang="en-GB" sz="2000" dirty="0"/>
              <a:t>Cortex-M4 Processor</a:t>
            </a:r>
          </a:p>
          <a:p>
            <a:pPr lvl="1"/>
            <a:r>
              <a:rPr lang="en-GB" dirty="0"/>
              <a:t>Introduced in 2010</a:t>
            </a:r>
          </a:p>
          <a:p>
            <a:pPr lvl="1"/>
            <a:r>
              <a:rPr lang="en-GB" dirty="0"/>
              <a:t>Designed with a large variety of highly efficient signal processing features</a:t>
            </a:r>
          </a:p>
          <a:p>
            <a:pPr lvl="1"/>
            <a:r>
              <a:rPr lang="en-GB" dirty="0"/>
              <a:t>Features extended single-cycle multiply accumulate instructions, optimized SIMD arithmetic, saturating arithmetic and an optional Floating Point Unit.</a:t>
            </a:r>
          </a:p>
          <a:p>
            <a:r>
              <a:rPr lang="en-GB" sz="2000" dirty="0"/>
              <a:t>High performance efficiency</a:t>
            </a:r>
          </a:p>
          <a:p>
            <a:pPr lvl="1"/>
            <a:r>
              <a:rPr lang="en-GB" dirty="0"/>
              <a:t>1.25 DMIPS/MHz (Dhrystone Million Instructions Per Second / MHz) at the order of µWatts / MHz</a:t>
            </a:r>
          </a:p>
          <a:p>
            <a:r>
              <a:rPr lang="en-GB" sz="2000" dirty="0"/>
              <a:t>Low power consumption</a:t>
            </a:r>
          </a:p>
          <a:p>
            <a:pPr lvl="1"/>
            <a:r>
              <a:rPr lang="en-GB" dirty="0"/>
              <a:t>Longer battery life – especially critical in mobile products</a:t>
            </a:r>
          </a:p>
          <a:p>
            <a:r>
              <a:rPr lang="en-GB" sz="2000" dirty="0"/>
              <a:t>Enhanced determinism</a:t>
            </a:r>
          </a:p>
          <a:p>
            <a:pPr lvl="1"/>
            <a:r>
              <a:rPr lang="en-GB" dirty="0"/>
              <a:t>The critical tasks and interrupt routines can be served quickly in a known number of cycles</a:t>
            </a:r>
          </a:p>
        </p:txBody>
      </p:sp>
    </p:spTree>
    <p:extLst>
      <p:ext uri="{BB962C8B-B14F-4D97-AF65-F5344CB8AC3E}">
        <p14:creationId xmlns:p14="http://schemas.microsoft.com/office/powerpoint/2010/main" val="426756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Cortex-M4 processor features</a:t>
            </a:r>
          </a:p>
        </p:txBody>
      </p:sp>
      <p:sp>
        <p:nvSpPr>
          <p:cNvPr id="14339" name="Content Placeholder 2"/>
          <p:cNvSpPr>
            <a:spLocks noGrp="1"/>
          </p:cNvSpPr>
          <p:nvPr>
            <p:ph idx="1"/>
          </p:nvPr>
        </p:nvSpPr>
        <p:spPr>
          <a:xfrm>
            <a:off x="482195" y="1219200"/>
            <a:ext cx="11155973" cy="4680000"/>
          </a:xfrm>
        </p:spPr>
        <p:txBody>
          <a:bodyPr/>
          <a:lstStyle/>
          <a:p>
            <a:r>
              <a:rPr lang="en-GB" sz="2000" dirty="0"/>
              <a:t>32-bit Reduced Instruction Set Computing (RISC) processor</a:t>
            </a:r>
          </a:p>
          <a:p>
            <a:r>
              <a:rPr lang="en-GB" sz="2000" dirty="0"/>
              <a:t>Harvard architecture</a:t>
            </a:r>
          </a:p>
          <a:p>
            <a:pPr lvl="1"/>
            <a:r>
              <a:rPr lang="en-GB" dirty="0"/>
              <a:t>Separated data bus and instruction bus</a:t>
            </a:r>
          </a:p>
          <a:p>
            <a:r>
              <a:rPr lang="en-GB" sz="2000" dirty="0"/>
              <a:t>Instruction set</a:t>
            </a:r>
          </a:p>
          <a:p>
            <a:pPr lvl="1"/>
            <a:r>
              <a:rPr lang="en-GB" dirty="0"/>
              <a:t>Includes the entire Thumb®-1 (16-bit) and Thumb®-2 (16/ 32-bit) instruction sets</a:t>
            </a:r>
          </a:p>
          <a:p>
            <a:r>
              <a:rPr lang="en-GB" sz="2000" dirty="0"/>
              <a:t>3-stage + branch speculation pipeline</a:t>
            </a:r>
          </a:p>
          <a:p>
            <a:r>
              <a:rPr lang="en-GB" sz="2000" dirty="0"/>
              <a:t>Performance efficiency </a:t>
            </a:r>
          </a:p>
          <a:p>
            <a:pPr lvl="1"/>
            <a:r>
              <a:rPr lang="en-GB" dirty="0"/>
              <a:t>1.25 – 1.95 DMIPS/MHz (Dhrystone Million Instructions Per Second / MHz)</a:t>
            </a:r>
          </a:p>
          <a:p>
            <a:r>
              <a:rPr lang="en-GB" sz="2000" dirty="0"/>
              <a:t>Supported interrupts</a:t>
            </a:r>
          </a:p>
          <a:p>
            <a:pPr lvl="1"/>
            <a:r>
              <a:rPr lang="en-GB" dirty="0"/>
              <a:t>Non-</a:t>
            </a:r>
            <a:r>
              <a:rPr lang="en-GB" dirty="0" err="1"/>
              <a:t>Maskable</a:t>
            </a:r>
            <a:r>
              <a:rPr lang="en-GB" dirty="0"/>
              <a:t> Interrupt (NMI) + 1 to 240 physical interrupts</a:t>
            </a:r>
          </a:p>
          <a:p>
            <a:pPr lvl="1"/>
            <a:r>
              <a:rPr lang="en-GB" dirty="0"/>
              <a:t>8 to 256 interrupt priority levels</a:t>
            </a:r>
          </a:p>
        </p:txBody>
      </p:sp>
    </p:spTree>
    <p:extLst>
      <p:ext uri="{BB962C8B-B14F-4D97-AF65-F5344CB8AC3E}">
        <p14:creationId xmlns:p14="http://schemas.microsoft.com/office/powerpoint/2010/main" val="47320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Cortex-M4 processor features</a:t>
            </a:r>
          </a:p>
        </p:txBody>
      </p:sp>
      <p:sp>
        <p:nvSpPr>
          <p:cNvPr id="14339" name="Content Placeholder 2"/>
          <p:cNvSpPr>
            <a:spLocks noGrp="1"/>
          </p:cNvSpPr>
          <p:nvPr>
            <p:ph idx="1"/>
          </p:nvPr>
        </p:nvSpPr>
        <p:spPr>
          <a:xfrm>
            <a:off x="533402" y="1295400"/>
            <a:ext cx="9829799" cy="4680000"/>
          </a:xfrm>
        </p:spPr>
        <p:txBody>
          <a:bodyPr/>
          <a:lstStyle/>
          <a:p>
            <a:r>
              <a:rPr lang="en-GB" sz="2000" dirty="0"/>
              <a:t>Supports sleep modes</a:t>
            </a:r>
          </a:p>
          <a:p>
            <a:pPr lvl="1"/>
            <a:r>
              <a:rPr lang="en-GB" dirty="0"/>
              <a:t>Up to 240 wake-up interrupts</a:t>
            </a:r>
          </a:p>
          <a:p>
            <a:pPr lvl="1"/>
            <a:r>
              <a:rPr lang="en-GB" dirty="0"/>
              <a:t>Integrated WFI (Wait For Interrupt) and WFE (Wait For Event) instructions and sleep on exit capability (to be covered in more detail later)</a:t>
            </a:r>
          </a:p>
          <a:p>
            <a:pPr lvl="1"/>
            <a:r>
              <a:rPr lang="en-GB" dirty="0"/>
              <a:t>Sleep &amp; deep sleep signals</a:t>
            </a:r>
          </a:p>
          <a:p>
            <a:pPr lvl="1"/>
            <a:r>
              <a:rPr lang="en-GB" dirty="0"/>
              <a:t>Optional retention mode with ARM Power Management Kit</a:t>
            </a:r>
          </a:p>
          <a:p>
            <a:r>
              <a:rPr lang="en-GB" sz="2000" dirty="0"/>
              <a:t>Enhanced instructions</a:t>
            </a:r>
          </a:p>
          <a:p>
            <a:pPr lvl="1"/>
            <a:r>
              <a:rPr lang="en-GB" dirty="0"/>
              <a:t>Hardware divide (2-12 Cycles)</a:t>
            </a:r>
          </a:p>
          <a:p>
            <a:pPr lvl="1"/>
            <a:r>
              <a:rPr lang="en-GB" dirty="0"/>
              <a:t>Single-cycle 16, 32-bit MAC, single-cycle dual 16-bit MAC</a:t>
            </a:r>
          </a:p>
          <a:p>
            <a:pPr lvl="1"/>
            <a:r>
              <a:rPr lang="en-GB" dirty="0"/>
              <a:t>8, 16-bit SIMD arithmetic</a:t>
            </a:r>
          </a:p>
          <a:p>
            <a:pPr lvl="1"/>
            <a:endParaRPr lang="en-GB" sz="1500" dirty="0"/>
          </a:p>
          <a:p>
            <a:endParaRPr lang="en-GB" sz="1500" dirty="0"/>
          </a:p>
        </p:txBody>
      </p:sp>
    </p:spTree>
    <p:extLst>
      <p:ext uri="{BB962C8B-B14F-4D97-AF65-F5344CB8AC3E}">
        <p14:creationId xmlns:p14="http://schemas.microsoft.com/office/powerpoint/2010/main" val="264501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processor features</a:t>
            </a:r>
            <a:endParaRPr lang="en-GB" sz="3200" b="1" dirty="0"/>
          </a:p>
        </p:txBody>
      </p:sp>
      <p:sp>
        <p:nvSpPr>
          <p:cNvPr id="3" name="Content Placeholder 2"/>
          <p:cNvSpPr>
            <a:spLocks noGrp="1"/>
          </p:cNvSpPr>
          <p:nvPr>
            <p:ph idx="1"/>
          </p:nvPr>
        </p:nvSpPr>
        <p:spPr/>
        <p:txBody>
          <a:bodyPr/>
          <a:lstStyle/>
          <a:p>
            <a:r>
              <a:rPr lang="en-GB" sz="2000" dirty="0"/>
              <a:t>Debug</a:t>
            </a:r>
          </a:p>
          <a:p>
            <a:pPr lvl="1"/>
            <a:r>
              <a:rPr lang="en-GB" dirty="0"/>
              <a:t>Optional JTAG &amp; Serial-Wire Debug (SWD) Ports</a:t>
            </a:r>
          </a:p>
          <a:p>
            <a:pPr lvl="1"/>
            <a:r>
              <a:rPr lang="en-GB" dirty="0"/>
              <a:t>Up to 8 breakpoints and 4 </a:t>
            </a:r>
            <a:r>
              <a:rPr lang="en-GB" dirty="0" err="1"/>
              <a:t>watchpoints</a:t>
            </a:r>
            <a:endParaRPr lang="en-GB" dirty="0"/>
          </a:p>
          <a:p>
            <a:r>
              <a:rPr lang="en-GB" sz="2000" dirty="0"/>
              <a:t>Memory Protection Unit (MPU)</a:t>
            </a:r>
          </a:p>
          <a:p>
            <a:pPr lvl="1"/>
            <a:r>
              <a:rPr lang="en-GB" dirty="0"/>
              <a:t>Optional 8 region MPU with sub regions and background region</a:t>
            </a:r>
          </a:p>
          <a:p>
            <a:endParaRPr lang="en-GB" dirty="0"/>
          </a:p>
        </p:txBody>
      </p:sp>
    </p:spTree>
    <p:extLst>
      <p:ext uri="{BB962C8B-B14F-4D97-AF65-F5344CB8AC3E}">
        <p14:creationId xmlns:p14="http://schemas.microsoft.com/office/powerpoint/2010/main" val="141947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Cortex-M4 processor features</a:t>
            </a:r>
          </a:p>
        </p:txBody>
      </p:sp>
      <p:graphicFrame>
        <p:nvGraphicFramePr>
          <p:cNvPr id="3" name="Content Placeholder 2"/>
          <p:cNvGraphicFramePr>
            <a:graphicFrameLocks noGrp="1"/>
          </p:cNvGraphicFramePr>
          <p:nvPr>
            <p:ph idx="1"/>
          </p:nvPr>
        </p:nvGraphicFramePr>
        <p:xfrm>
          <a:off x="685800" y="3500986"/>
          <a:ext cx="10695570" cy="2214014"/>
        </p:xfrm>
        <a:graphic>
          <a:graphicData uri="http://schemas.openxmlformats.org/drawingml/2006/table">
            <a:tbl>
              <a:tblPr firstRow="1" bandRow="1">
                <a:tableStyleId>{5C22544A-7EE6-4342-B048-85BDC9FD1C3A}</a:tableStyleId>
              </a:tblPr>
              <a:tblGrid>
                <a:gridCol w="2316844">
                  <a:extLst>
                    <a:ext uri="{9D8B030D-6E8A-4147-A177-3AD203B41FA5}">
                      <a16:colId xmlns:a16="http://schemas.microsoft.com/office/drawing/2014/main" val="20000"/>
                    </a:ext>
                  </a:extLst>
                </a:gridCol>
                <a:gridCol w="2674422">
                  <a:extLst>
                    <a:ext uri="{9D8B030D-6E8A-4147-A177-3AD203B41FA5}">
                      <a16:colId xmlns:a16="http://schemas.microsoft.com/office/drawing/2014/main" val="20001"/>
                    </a:ext>
                  </a:extLst>
                </a:gridCol>
                <a:gridCol w="2809835">
                  <a:extLst>
                    <a:ext uri="{9D8B030D-6E8A-4147-A177-3AD203B41FA5}">
                      <a16:colId xmlns:a16="http://schemas.microsoft.com/office/drawing/2014/main" val="20002"/>
                    </a:ext>
                  </a:extLst>
                </a:gridCol>
                <a:gridCol w="2894469">
                  <a:extLst>
                    <a:ext uri="{9D8B030D-6E8A-4147-A177-3AD203B41FA5}">
                      <a16:colId xmlns:a16="http://schemas.microsoft.com/office/drawing/2014/main" val="20003"/>
                    </a:ext>
                  </a:extLst>
                </a:gridCol>
              </a:tblGrid>
              <a:tr h="293283">
                <a:tc gridSpan="4">
                  <a:txBody>
                    <a:bodyPr/>
                    <a:lstStyle/>
                    <a:p>
                      <a:pPr algn="ctr"/>
                      <a:r>
                        <a:rPr lang="en-GB" sz="1400" b="1" dirty="0">
                          <a:solidFill>
                            <a:schemeClr val="bg1"/>
                          </a:solidFill>
                          <a:effectLst/>
                          <a:latin typeface="+mj-lt"/>
                        </a:rPr>
                        <a:t>ARM Cortex-M4 Implementation Data</a:t>
                      </a: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707102">
                <a:tc>
                  <a:txBody>
                    <a:bodyPr/>
                    <a:lstStyle/>
                    <a:p>
                      <a:r>
                        <a:rPr lang="en-GB" sz="1400" b="0" dirty="0">
                          <a:solidFill>
                            <a:schemeClr val="tx1"/>
                          </a:solidFill>
                          <a:effectLst/>
                          <a:latin typeface="+mj-lt"/>
                        </a:rPr>
                        <a:t>Process</a:t>
                      </a:r>
                      <a:r>
                        <a:rPr lang="en-GB" sz="1400" b="0" baseline="0" dirty="0">
                          <a:solidFill>
                            <a:schemeClr val="tx1"/>
                          </a:solidFill>
                          <a:effectLst/>
                          <a:latin typeface="+mj-lt"/>
                        </a:rPr>
                        <a:t> </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180ULL</a:t>
                      </a:r>
                      <a:br>
                        <a:rPr lang="en-GB" sz="1400" b="0" dirty="0">
                          <a:solidFill>
                            <a:schemeClr val="tx1"/>
                          </a:solidFill>
                          <a:effectLst/>
                          <a:latin typeface="+mj-lt"/>
                        </a:rPr>
                      </a:br>
                      <a:r>
                        <a:rPr lang="en-GB" sz="1400" b="0" dirty="0">
                          <a:solidFill>
                            <a:schemeClr val="tx1"/>
                          </a:solidFill>
                          <a:effectLst/>
                          <a:latin typeface="+mj-lt"/>
                        </a:rPr>
                        <a:t>(7-track, typical 1.8v, 25C)</a:t>
                      </a:r>
                    </a:p>
                  </a:txBody>
                  <a:tcPr marL="126950" marR="126950" marT="47625" marB="47625" anchor="ctr"/>
                </a:tc>
                <a:tc>
                  <a:txBody>
                    <a:bodyPr/>
                    <a:lstStyle/>
                    <a:p>
                      <a:r>
                        <a:rPr lang="en-GB" sz="1400" b="0" dirty="0">
                          <a:solidFill>
                            <a:schemeClr val="tx1"/>
                          </a:solidFill>
                          <a:effectLst/>
                          <a:latin typeface="+mj-lt"/>
                        </a:rPr>
                        <a:t>90LP</a:t>
                      </a:r>
                      <a:br>
                        <a:rPr lang="en-GB" sz="1400" b="0" dirty="0">
                          <a:solidFill>
                            <a:schemeClr val="tx1"/>
                          </a:solidFill>
                          <a:effectLst/>
                          <a:latin typeface="+mj-lt"/>
                        </a:rPr>
                      </a:br>
                      <a:r>
                        <a:rPr lang="en-GB" sz="1400" b="0" dirty="0">
                          <a:solidFill>
                            <a:schemeClr val="tx1"/>
                          </a:solidFill>
                          <a:effectLst/>
                          <a:latin typeface="+mj-lt"/>
                        </a:rPr>
                        <a:t>(7-track, typical 1.2v, 25C)</a:t>
                      </a:r>
                    </a:p>
                  </a:txBody>
                  <a:tcPr marL="126950" marR="126950" marT="47625" marB="47625" anchor="ctr"/>
                </a:tc>
                <a:tc>
                  <a:txBody>
                    <a:bodyPr/>
                    <a:lstStyle/>
                    <a:p>
                      <a:r>
                        <a:rPr lang="en-GB" sz="1400" b="0" dirty="0">
                          <a:solidFill>
                            <a:schemeClr val="tx1"/>
                          </a:solidFill>
                          <a:effectLst/>
                          <a:latin typeface="+mj-lt"/>
                        </a:rPr>
                        <a:t>40G</a:t>
                      </a:r>
                      <a:br>
                        <a:rPr lang="en-GB" sz="1400" b="0" dirty="0">
                          <a:solidFill>
                            <a:schemeClr val="tx1"/>
                          </a:solidFill>
                          <a:effectLst/>
                          <a:latin typeface="+mj-lt"/>
                        </a:rPr>
                      </a:br>
                      <a:r>
                        <a:rPr lang="en-GB" sz="1400" b="0" dirty="0">
                          <a:solidFill>
                            <a:schemeClr val="tx1"/>
                          </a:solidFill>
                          <a:effectLst/>
                          <a:latin typeface="+mj-lt"/>
                        </a:rPr>
                        <a:t>(9-track, typical 0.9v, 25C)</a:t>
                      </a:r>
                    </a:p>
                  </a:txBody>
                  <a:tcPr marL="126950" marR="126950" marT="47625" marB="47625" anchor="ctr"/>
                </a:tc>
                <a:extLst>
                  <a:ext uri="{0D108BD9-81ED-4DB2-BD59-A6C34878D82A}">
                    <a16:rowId xmlns:a16="http://schemas.microsoft.com/office/drawing/2014/main" val="10001"/>
                  </a:ext>
                </a:extLst>
              </a:tr>
              <a:tr h="551526">
                <a:tc>
                  <a:txBody>
                    <a:bodyPr/>
                    <a:lstStyle/>
                    <a:p>
                      <a:r>
                        <a:rPr lang="en-GB" sz="1400" b="0">
                          <a:solidFill>
                            <a:schemeClr val="tx1"/>
                          </a:solidFill>
                          <a:effectLst/>
                          <a:latin typeface="+mj-lt"/>
                        </a:rPr>
                        <a:t>Dynamic Power</a:t>
                      </a:r>
                    </a:p>
                  </a:txBody>
                  <a:tcPr marL="126950" marR="126950" marT="47625" marB="47625" anchor="ctr"/>
                </a:tc>
                <a:tc>
                  <a:txBody>
                    <a:bodyPr/>
                    <a:lstStyle/>
                    <a:p>
                      <a:r>
                        <a:rPr lang="en-GB" sz="1400" b="0" dirty="0">
                          <a:solidFill>
                            <a:schemeClr val="tx1"/>
                          </a:solidFill>
                          <a:effectLst/>
                          <a:latin typeface="+mj-lt"/>
                        </a:rPr>
                        <a:t>151 µW/MHz</a:t>
                      </a:r>
                    </a:p>
                  </a:txBody>
                  <a:tcPr marL="126950" marR="126950" marT="47625" marB="47625" anchor="ctr"/>
                </a:tc>
                <a:tc>
                  <a:txBody>
                    <a:bodyPr/>
                    <a:lstStyle/>
                    <a:p>
                      <a:r>
                        <a:rPr lang="en-GB" sz="1400" b="0" dirty="0">
                          <a:solidFill>
                            <a:schemeClr val="tx1"/>
                          </a:solidFill>
                          <a:effectLst/>
                          <a:latin typeface="+mj-lt"/>
                        </a:rPr>
                        <a:t>32.82 µW/MHz</a:t>
                      </a:r>
                    </a:p>
                  </a:txBody>
                  <a:tcPr marL="126950" marR="126950" marT="47625" marB="47625" anchor="ctr"/>
                </a:tc>
                <a:tc>
                  <a:txBody>
                    <a:bodyPr/>
                    <a:lstStyle/>
                    <a:p>
                      <a:r>
                        <a:rPr lang="en-GB" sz="1400" b="0" dirty="0">
                          <a:solidFill>
                            <a:schemeClr val="tx1"/>
                          </a:solidFill>
                          <a:effectLst/>
                          <a:latin typeface="+mj-lt"/>
                        </a:rPr>
                        <a:t>12.26 µW/MHz</a:t>
                      </a:r>
                    </a:p>
                  </a:txBody>
                  <a:tcPr marL="126950" marR="126950" marT="47625" marB="47625" anchor="ctr"/>
                </a:tc>
                <a:extLst>
                  <a:ext uri="{0D108BD9-81ED-4DB2-BD59-A6C34878D82A}">
                    <a16:rowId xmlns:a16="http://schemas.microsoft.com/office/drawing/2014/main" val="10002"/>
                  </a:ext>
                </a:extLst>
              </a:tr>
              <a:tr h="551526">
                <a:tc>
                  <a:txBody>
                    <a:bodyPr/>
                    <a:lstStyle/>
                    <a:p>
                      <a:r>
                        <a:rPr lang="en-GB" sz="1400" b="0">
                          <a:solidFill>
                            <a:schemeClr val="tx1"/>
                          </a:solidFill>
                          <a:effectLst/>
                          <a:latin typeface="+mj-lt"/>
                        </a:rPr>
                        <a:t>Floorplanned Area</a:t>
                      </a:r>
                    </a:p>
                  </a:txBody>
                  <a:tcPr marL="126950" marR="126950" marT="47625" marB="47625" anchor="ctr"/>
                </a:tc>
                <a:tc>
                  <a:txBody>
                    <a:bodyPr/>
                    <a:lstStyle/>
                    <a:p>
                      <a:r>
                        <a:rPr lang="en-GB" sz="1400" b="0" dirty="0">
                          <a:solidFill>
                            <a:schemeClr val="tx1"/>
                          </a:solidFill>
                          <a:effectLst/>
                          <a:latin typeface="+mj-lt"/>
                        </a:rPr>
                        <a:t>0.44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0.119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0.028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bwMode="auto">
          <a:xfrm>
            <a:off x="292253" y="1219200"/>
            <a:ext cx="11061548"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eaLnBrk="1" hangingPunct="1">
              <a:buClr>
                <a:schemeClr val="accent5"/>
              </a:buClr>
              <a:buSzPct val="95000"/>
              <a:buFont typeface="Wingdings" charset="2"/>
              <a:buChar char="§"/>
            </a:pPr>
            <a:r>
              <a:rPr lang="en-GB" sz="2000" dirty="0">
                <a:solidFill>
                  <a:schemeClr val="tx1"/>
                </a:solidFill>
                <a:latin typeface="Gill Sans MT"/>
                <a:cs typeface="Gill Sans MT"/>
              </a:rPr>
              <a:t>The Cortex-M4 processor is designed to meet the challenges of low dynamic power constraints while retaining light footprints</a:t>
            </a:r>
          </a:p>
          <a:p>
            <a:pPr marL="800100" lvl="1" indent="-265113" eaLnBrk="1" hangingPunct="1">
              <a:buClr>
                <a:schemeClr val="accent5"/>
              </a:buClr>
              <a:buSzPct val="95000"/>
              <a:buFont typeface="Wingdings" charset="2"/>
              <a:buChar char="§"/>
            </a:pPr>
            <a:r>
              <a:rPr lang="en-GB" dirty="0">
                <a:solidFill>
                  <a:schemeClr val="tx1"/>
                </a:solidFill>
                <a:latin typeface="Gill Sans MT"/>
                <a:cs typeface="Gill Sans MT"/>
              </a:rPr>
              <a:t>180ULL ultra low power process –151 µW/MHz</a:t>
            </a:r>
          </a:p>
          <a:p>
            <a:pPr marL="800100" lvl="1" indent="-265113" eaLnBrk="1" hangingPunct="1">
              <a:buClr>
                <a:schemeClr val="accent5"/>
              </a:buClr>
              <a:buSzPct val="95000"/>
              <a:buFont typeface="Wingdings" charset="2"/>
              <a:buChar char="§"/>
            </a:pPr>
            <a:r>
              <a:rPr lang="en-GB" dirty="0">
                <a:solidFill>
                  <a:schemeClr val="tx1"/>
                </a:solidFill>
                <a:latin typeface="Gill Sans MT"/>
                <a:cs typeface="Gill Sans MT"/>
              </a:rPr>
              <a:t>90LP low power process –  32.82 µW/MHz</a:t>
            </a:r>
          </a:p>
          <a:p>
            <a:pPr marL="800100" lvl="1" indent="-265113" eaLnBrk="1" hangingPunct="1">
              <a:buClr>
                <a:schemeClr val="accent5"/>
              </a:buClr>
              <a:buSzPct val="95000"/>
              <a:buFont typeface="Wingdings" charset="2"/>
              <a:buChar char="§"/>
            </a:pPr>
            <a:r>
              <a:rPr lang="en-GB" dirty="0">
                <a:solidFill>
                  <a:schemeClr val="tx1"/>
                </a:solidFill>
                <a:cs typeface="Gill Sans MT"/>
              </a:rPr>
              <a:t>40LP low power process </a:t>
            </a:r>
            <a:r>
              <a:rPr lang="en-GB" dirty="0">
                <a:solidFill>
                  <a:schemeClr val="tx1"/>
                </a:solidFill>
                <a:latin typeface="Gill Sans MT"/>
                <a:cs typeface="Gill Sans MT"/>
              </a:rPr>
              <a:t>– 12.26 µW/MHz</a:t>
            </a:r>
          </a:p>
          <a:p>
            <a:endParaRPr lang="en-GB" sz="1800" kern="0" dirty="0"/>
          </a:p>
        </p:txBody>
      </p:sp>
    </p:spTree>
    <p:extLst>
      <p:ext uri="{BB962C8B-B14F-4D97-AF65-F5344CB8AC3E}">
        <p14:creationId xmlns:p14="http://schemas.microsoft.com/office/powerpoint/2010/main" val="288854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p:txBody>
          <a:bodyPr>
            <a:normAutofit/>
          </a:bodyPr>
          <a:lstStyle/>
          <a:p>
            <a:r>
              <a:rPr lang="en-GB" sz="3200" dirty="0"/>
              <a:t>Cortex-M4 block diagram</a:t>
            </a:r>
          </a:p>
        </p:txBody>
      </p:sp>
      <p:sp>
        <p:nvSpPr>
          <p:cNvPr id="110" name="Rectangle 109"/>
          <p:cNvSpPr/>
          <p:nvPr/>
        </p:nvSpPr>
        <p:spPr bwMode="auto">
          <a:xfrm>
            <a:off x="796061" y="1349743"/>
            <a:ext cx="87172" cy="40127"/>
          </a:xfrm>
          <a:prstGeom prst="rect">
            <a:avLst/>
          </a:prstGeom>
          <a:solidFill>
            <a:srgbClr val="FFFFFF"/>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122" name="Right Arrow 121"/>
          <p:cNvSpPr/>
          <p:nvPr/>
        </p:nvSpPr>
        <p:spPr bwMode="auto">
          <a:xfrm>
            <a:off x="5670631" y="4408200"/>
            <a:ext cx="313860" cy="24050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endParaRPr lang="en-GB" sz="1400" b="1" kern="0">
              <a:solidFill>
                <a:srgbClr val="000000"/>
              </a:solidFill>
              <a:latin typeface="Arial" charset="0"/>
              <a:ea typeface="MS PGothic" pitchFamily="34" charset="-128"/>
            </a:endParaRPr>
          </a:p>
        </p:txBody>
      </p:sp>
      <p:grpSp>
        <p:nvGrpSpPr>
          <p:cNvPr id="6" name="Group 5"/>
          <p:cNvGrpSpPr/>
          <p:nvPr/>
        </p:nvGrpSpPr>
        <p:grpSpPr>
          <a:xfrm>
            <a:off x="1981200" y="1066801"/>
            <a:ext cx="8229603" cy="5410199"/>
            <a:chOff x="2055017" y="990601"/>
            <a:chExt cx="8229603" cy="5410199"/>
          </a:xfrm>
        </p:grpSpPr>
        <p:sp>
          <p:nvSpPr>
            <p:cNvPr id="96" name="Rectangle 95"/>
            <p:cNvSpPr/>
            <p:nvPr/>
          </p:nvSpPr>
          <p:spPr bwMode="auto">
            <a:xfrm>
              <a:off x="2283619" y="990601"/>
              <a:ext cx="7696200" cy="5181599"/>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cs typeface="Arial" charset="0"/>
              </a:endParaRPr>
            </a:p>
          </p:txBody>
        </p:sp>
        <p:sp>
          <p:nvSpPr>
            <p:cNvPr id="98" name="Rectangle 97"/>
            <p:cNvSpPr/>
            <p:nvPr/>
          </p:nvSpPr>
          <p:spPr bwMode="auto">
            <a:xfrm>
              <a:off x="2540306" y="1524000"/>
              <a:ext cx="944885" cy="815662"/>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WIC</a:t>
              </a:r>
            </a:p>
          </p:txBody>
        </p:sp>
        <p:sp>
          <p:nvSpPr>
            <p:cNvPr id="100" name="Rectangle 99"/>
            <p:cNvSpPr/>
            <p:nvPr/>
          </p:nvSpPr>
          <p:spPr bwMode="auto">
            <a:xfrm>
              <a:off x="3915472" y="1389869"/>
              <a:ext cx="1263746" cy="1172051"/>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anchor="ctr"/>
            <a:lstStyle/>
            <a:p>
              <a:pPr algn="ctr" eaLnBrk="1" hangingPunct="1">
                <a:defRPr/>
              </a:pPr>
              <a:r>
                <a:rPr lang="en-GB" sz="1200" kern="0" dirty="0">
                  <a:solidFill>
                    <a:srgbClr val="000000"/>
                  </a:solidFill>
                  <a:latin typeface="Arial" charset="0"/>
                  <a:ea typeface="MS PGothic" pitchFamily="34" charset="-128"/>
                  <a:cs typeface="Arial" charset="0"/>
                </a:rPr>
                <a:t>Nested  Vector </a:t>
              </a:r>
            </a:p>
            <a:p>
              <a:pPr algn="ctr" eaLnBrk="1" hangingPunct="1">
                <a:defRPr/>
              </a:pPr>
              <a:r>
                <a:rPr lang="en-GB" sz="1200" kern="0" dirty="0">
                  <a:solidFill>
                    <a:srgbClr val="000000"/>
                  </a:solidFill>
                  <a:latin typeface="Arial" charset="0"/>
                  <a:ea typeface="MS PGothic" pitchFamily="34" charset="-128"/>
                  <a:cs typeface="Arial" charset="0"/>
                </a:rPr>
                <a:t>Interrupt</a:t>
              </a:r>
            </a:p>
            <a:p>
              <a:pPr algn="ctr" eaLnBrk="1" hangingPunct="1">
                <a:defRPr/>
              </a:pPr>
              <a:r>
                <a:rPr lang="en-GB" sz="1200" kern="0" dirty="0">
                  <a:solidFill>
                    <a:srgbClr val="000000"/>
                  </a:solidFill>
                  <a:latin typeface="Arial" charset="0"/>
                  <a:ea typeface="MS PGothic" pitchFamily="34" charset="-128"/>
                  <a:cs typeface="Arial" charset="0"/>
                </a:rPr>
                <a:t>Controller</a:t>
              </a:r>
            </a:p>
            <a:p>
              <a:pPr algn="ctr" eaLnBrk="1" hangingPunct="1">
                <a:defRPr/>
              </a:pPr>
              <a:r>
                <a:rPr lang="en-GB" sz="1200" kern="0" dirty="0">
                  <a:solidFill>
                    <a:srgbClr val="000000"/>
                  </a:solidFill>
                  <a:latin typeface="Arial" charset="0"/>
                  <a:ea typeface="MS PGothic" pitchFamily="34" charset="-128"/>
                  <a:cs typeface="Arial" charset="0"/>
                </a:rPr>
                <a:t>(NVIC)</a:t>
              </a:r>
            </a:p>
          </p:txBody>
        </p:sp>
        <p:sp>
          <p:nvSpPr>
            <p:cNvPr id="101" name="Rectangle 100"/>
            <p:cNvSpPr/>
            <p:nvPr/>
          </p:nvSpPr>
          <p:spPr bwMode="auto">
            <a:xfrm>
              <a:off x="3915470" y="2971801"/>
              <a:ext cx="12637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Debug</a:t>
              </a:r>
            </a:p>
            <a:p>
              <a:pPr algn="ctr" eaLnBrk="1" hangingPunct="1">
                <a:defRPr/>
              </a:pPr>
              <a:r>
                <a:rPr lang="en-GB" sz="1200" kern="0" dirty="0">
                  <a:solidFill>
                    <a:srgbClr val="000000"/>
                  </a:solidFill>
                  <a:latin typeface="Arial" charset="0"/>
                  <a:ea typeface="MS PGothic" pitchFamily="34" charset="-128"/>
                  <a:cs typeface="Arial" charset="0"/>
                </a:rPr>
                <a:t>Access Port</a:t>
              </a:r>
            </a:p>
          </p:txBody>
        </p:sp>
        <p:sp>
          <p:nvSpPr>
            <p:cNvPr id="103" name="TextBox 49"/>
            <p:cNvSpPr txBox="1">
              <a:spLocks noChangeArrowheads="1"/>
            </p:cNvSpPr>
            <p:nvPr/>
          </p:nvSpPr>
          <p:spPr bwMode="auto">
            <a:xfrm>
              <a:off x="2207419" y="1018401"/>
              <a:ext cx="319631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200" b="0" kern="0" dirty="0"/>
                <a:t>ARM Cortex-M4 Microprocessor</a:t>
              </a:r>
            </a:p>
          </p:txBody>
        </p:sp>
        <p:sp>
          <p:nvSpPr>
            <p:cNvPr id="104" name="Up-Down Arrow 103"/>
            <p:cNvSpPr/>
            <p:nvPr/>
          </p:nvSpPr>
          <p:spPr bwMode="auto">
            <a:xfrm>
              <a:off x="5908483"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5" name="Up-Down Arrow 104"/>
            <p:cNvSpPr/>
            <p:nvPr/>
          </p:nvSpPr>
          <p:spPr bwMode="auto">
            <a:xfrm>
              <a:off x="5851501" y="2561921"/>
              <a:ext cx="343154" cy="4098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6" name="Up-Down Arrow 105"/>
            <p:cNvSpPr/>
            <p:nvPr/>
          </p:nvSpPr>
          <p:spPr bwMode="auto">
            <a:xfrm rot="5400000">
              <a:off x="3528754" y="1716692"/>
              <a:ext cx="343154" cy="4302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07" name="Right Arrow 106"/>
            <p:cNvSpPr/>
            <p:nvPr/>
          </p:nvSpPr>
          <p:spPr bwMode="auto">
            <a:xfrm>
              <a:off x="2055018" y="1810895"/>
              <a:ext cx="470297" cy="241872"/>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120" name="Rectangle 119"/>
            <p:cNvSpPr/>
            <p:nvPr/>
          </p:nvSpPr>
          <p:spPr bwMode="auto">
            <a:xfrm>
              <a:off x="5612214" y="2971801"/>
              <a:ext cx="2462606" cy="619421"/>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Memory </a:t>
              </a:r>
            </a:p>
            <a:p>
              <a:pPr algn="ctr" eaLnBrk="1" hangingPunct="1">
                <a:defRPr/>
              </a:pPr>
              <a:r>
                <a:rPr lang="en-GB" sz="1200" kern="0" dirty="0">
                  <a:solidFill>
                    <a:srgbClr val="000000"/>
                  </a:solidFill>
                  <a:latin typeface="Arial" charset="0"/>
                  <a:ea typeface="MS PGothic" pitchFamily="34" charset="-128"/>
                  <a:cs typeface="Arial" charset="0"/>
                </a:rPr>
                <a:t>protection unit</a:t>
              </a:r>
            </a:p>
          </p:txBody>
        </p:sp>
        <p:sp>
          <p:nvSpPr>
            <p:cNvPr id="121" name="Up-Down Arrow 120"/>
            <p:cNvSpPr/>
            <p:nvPr/>
          </p:nvSpPr>
          <p:spPr bwMode="auto">
            <a:xfrm>
              <a:off x="9064714" y="3582706"/>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nvGrpSpPr>
            <p:cNvPr id="4" name="Group 3"/>
            <p:cNvGrpSpPr/>
            <p:nvPr/>
          </p:nvGrpSpPr>
          <p:grpSpPr>
            <a:xfrm>
              <a:off x="3915470" y="5108633"/>
              <a:ext cx="5856097" cy="794497"/>
              <a:chOff x="4622711" y="4689450"/>
              <a:chExt cx="3642911" cy="794497"/>
            </a:xfrm>
          </p:grpSpPr>
          <p:sp>
            <p:nvSpPr>
              <p:cNvPr id="97" name="Rectangle 96"/>
              <p:cNvSpPr/>
              <p:nvPr/>
            </p:nvSpPr>
            <p:spPr bwMode="auto">
              <a:xfrm>
                <a:off x="4622711" y="4689450"/>
                <a:ext cx="3642911"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Bus matrix</a:t>
                </a:r>
              </a:p>
            </p:txBody>
          </p:sp>
          <p:sp>
            <p:nvSpPr>
              <p:cNvPr id="129" name="Rectangle 128"/>
              <p:cNvSpPr/>
              <p:nvPr/>
            </p:nvSpPr>
            <p:spPr bwMode="auto">
              <a:xfrm>
                <a:off x="4622712" y="4995521"/>
                <a:ext cx="1407960"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Code interface</a:t>
                </a:r>
              </a:p>
            </p:txBody>
          </p:sp>
          <p:sp>
            <p:nvSpPr>
              <p:cNvPr id="130" name="Rectangle 129"/>
              <p:cNvSpPr/>
              <p:nvPr/>
            </p:nvSpPr>
            <p:spPr bwMode="auto">
              <a:xfrm>
                <a:off x="6703219" y="4995522"/>
                <a:ext cx="1562403"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SRAM and</a:t>
                </a:r>
              </a:p>
              <a:p>
                <a:pPr algn="ctr" eaLnBrk="1" hangingPunct="1">
                  <a:defRPr/>
                </a:pPr>
                <a:r>
                  <a:rPr lang="en-GB" sz="1200" kern="0" dirty="0">
                    <a:solidFill>
                      <a:srgbClr val="000000"/>
                    </a:solidFill>
                    <a:latin typeface="Arial" charset="0"/>
                    <a:ea typeface="MS PGothic" pitchFamily="34" charset="-128"/>
                    <a:cs typeface="Arial" charset="0"/>
                  </a:rPr>
                  <a:t>peripheral interface</a:t>
                </a:r>
              </a:p>
            </p:txBody>
          </p:sp>
        </p:grpSp>
        <p:sp>
          <p:nvSpPr>
            <p:cNvPr id="131" name="Up-Down Arrow 130"/>
            <p:cNvSpPr/>
            <p:nvPr/>
          </p:nvSpPr>
          <p:spPr bwMode="auto">
            <a:xfrm rot="5400000">
              <a:off x="8169942" y="1683136"/>
              <a:ext cx="343154" cy="53340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132" name="Up-Down Arrow 131"/>
            <p:cNvSpPr/>
            <p:nvPr/>
          </p:nvSpPr>
          <p:spPr bwMode="auto">
            <a:xfrm rot="5400000">
              <a:off x="5224138" y="1733337"/>
              <a:ext cx="343154" cy="432994"/>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nvGrpSpPr>
            <p:cNvPr id="3" name="Group 2"/>
            <p:cNvGrpSpPr/>
            <p:nvPr/>
          </p:nvGrpSpPr>
          <p:grpSpPr>
            <a:xfrm>
              <a:off x="5612213" y="1371600"/>
              <a:ext cx="2462606" cy="1190320"/>
              <a:chOff x="4831191" y="1852573"/>
              <a:chExt cx="2462606" cy="1190320"/>
            </a:xfrm>
          </p:grpSpPr>
          <p:grpSp>
            <p:nvGrpSpPr>
              <p:cNvPr id="2" name="Group 1"/>
              <p:cNvGrpSpPr/>
              <p:nvPr/>
            </p:nvGrpSpPr>
            <p:grpSpPr>
              <a:xfrm>
                <a:off x="4831191" y="1852573"/>
                <a:ext cx="2462606" cy="1190320"/>
                <a:chOff x="4526159" y="1755705"/>
                <a:chExt cx="2462606" cy="1293423"/>
              </a:xfrm>
            </p:grpSpPr>
            <p:sp>
              <p:nvSpPr>
                <p:cNvPr id="99" name="Rectangle 98"/>
                <p:cNvSpPr/>
                <p:nvPr/>
              </p:nvSpPr>
              <p:spPr bwMode="auto">
                <a:xfrm>
                  <a:off x="4526159" y="2061777"/>
                  <a:ext cx="2462606" cy="987351"/>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41" name="Rectangle 40"/>
                <p:cNvSpPr/>
                <p:nvPr/>
              </p:nvSpPr>
              <p:spPr bwMode="auto">
                <a:xfrm>
                  <a:off x="4526159" y="1755705"/>
                  <a:ext cx="2462605"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FPU</a:t>
                  </a:r>
                </a:p>
              </p:txBody>
            </p:sp>
          </p:grpSp>
          <p:sp>
            <p:nvSpPr>
              <p:cNvPr id="119" name="TextBox 49"/>
              <p:cNvSpPr txBox="1">
                <a:spLocks noChangeArrowheads="1"/>
              </p:cNvSpPr>
              <p:nvPr/>
            </p:nvSpPr>
            <p:spPr bwMode="auto">
              <a:xfrm>
                <a:off x="5233322" y="2462173"/>
                <a:ext cx="16583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200" b="0" kern="0" dirty="0"/>
                  <a:t>Processor core</a:t>
                </a:r>
              </a:p>
            </p:txBody>
          </p:sp>
        </p:grpSp>
        <p:sp>
          <p:nvSpPr>
            <p:cNvPr id="45" name="Rectangle 44"/>
            <p:cNvSpPr/>
            <p:nvPr/>
          </p:nvSpPr>
          <p:spPr bwMode="auto">
            <a:xfrm>
              <a:off x="8608220" y="1536869"/>
              <a:ext cx="1163348" cy="825928"/>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a:t>
              </a:r>
            </a:p>
            <a:p>
              <a:pPr algn="ctr" eaLnBrk="1" hangingPunct="1">
                <a:defRPr/>
              </a:pPr>
              <a:r>
                <a:rPr lang="en-GB" sz="1200" kern="0" dirty="0">
                  <a:solidFill>
                    <a:srgbClr val="000000"/>
                  </a:solidFill>
                  <a:latin typeface="Arial" charset="0"/>
                  <a:ea typeface="MS PGothic" pitchFamily="34" charset="-128"/>
                  <a:cs typeface="Arial" charset="0"/>
                </a:rPr>
                <a:t>Embedded</a:t>
              </a:r>
            </a:p>
            <a:p>
              <a:pPr algn="ctr" eaLnBrk="1" hangingPunct="1">
                <a:defRPr/>
              </a:pPr>
              <a:r>
                <a:rPr lang="en-GB" sz="1200" kern="0" dirty="0">
                  <a:solidFill>
                    <a:srgbClr val="000000"/>
                  </a:solidFill>
                  <a:latin typeface="Arial" charset="0"/>
                  <a:ea typeface="MS PGothic" pitchFamily="34" charset="-128"/>
                  <a:cs typeface="Arial" charset="0"/>
                </a:rPr>
                <a:t>Trace </a:t>
              </a:r>
              <a:r>
                <a:rPr lang="en-GB" sz="1200" kern="0" dirty="0" err="1">
                  <a:solidFill>
                    <a:srgbClr val="000000"/>
                  </a:solidFill>
                  <a:latin typeface="Arial" charset="0"/>
                  <a:ea typeface="MS PGothic" pitchFamily="34" charset="-128"/>
                  <a:cs typeface="Arial" charset="0"/>
                </a:rPr>
                <a:t>Macrocell</a:t>
              </a:r>
              <a:endParaRPr lang="en-GB" sz="1200" kern="0" dirty="0">
                <a:solidFill>
                  <a:srgbClr val="000000"/>
                </a:solidFill>
                <a:latin typeface="Arial" charset="0"/>
                <a:ea typeface="MS PGothic" pitchFamily="34" charset="-128"/>
                <a:cs typeface="Arial" charset="0"/>
              </a:endParaRPr>
            </a:p>
          </p:txBody>
        </p:sp>
        <p:sp>
          <p:nvSpPr>
            <p:cNvPr id="48" name="Up-Down Arrow 47"/>
            <p:cNvSpPr/>
            <p:nvPr/>
          </p:nvSpPr>
          <p:spPr bwMode="auto">
            <a:xfrm>
              <a:off x="7496649" y="2561920"/>
              <a:ext cx="343154" cy="404998"/>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49" name="Rectangle 48"/>
            <p:cNvSpPr/>
            <p:nvPr/>
          </p:nvSpPr>
          <p:spPr bwMode="auto">
            <a:xfrm>
              <a:off x="8608220" y="2971801"/>
              <a:ext cx="11633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Serial</a:t>
              </a:r>
            </a:p>
            <a:p>
              <a:pPr algn="ctr" eaLnBrk="1" hangingPunct="1">
                <a:defRPr/>
              </a:pPr>
              <a:r>
                <a:rPr lang="en-GB" sz="1200" kern="0" dirty="0">
                  <a:solidFill>
                    <a:srgbClr val="000000"/>
                  </a:solidFill>
                  <a:latin typeface="Arial" charset="0"/>
                  <a:ea typeface="MS PGothic" pitchFamily="34" charset="-128"/>
                  <a:cs typeface="Arial" charset="0"/>
                </a:rPr>
                <a:t>Wire Viewer</a:t>
              </a:r>
            </a:p>
          </p:txBody>
        </p:sp>
        <p:sp>
          <p:nvSpPr>
            <p:cNvPr id="51" name="Rectangle 50"/>
            <p:cNvSpPr/>
            <p:nvPr/>
          </p:nvSpPr>
          <p:spPr bwMode="auto">
            <a:xfrm>
              <a:off x="5612212" y="3963527"/>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a:t>
              </a:r>
            </a:p>
            <a:p>
              <a:pPr algn="ctr" eaLnBrk="1" hangingPunct="1">
                <a:defRPr/>
              </a:pPr>
              <a:r>
                <a:rPr lang="en-GB" sz="1200" kern="0" dirty="0">
                  <a:solidFill>
                    <a:srgbClr val="000000"/>
                  </a:solidFill>
                  <a:latin typeface="Arial" charset="0"/>
                  <a:ea typeface="MS PGothic" pitchFamily="34" charset="-128"/>
                  <a:cs typeface="Arial" charset="0"/>
                </a:rPr>
                <a:t>Flash</a:t>
              </a:r>
            </a:p>
            <a:p>
              <a:pPr algn="ctr" eaLnBrk="1" hangingPunct="1">
                <a:defRPr/>
              </a:pPr>
              <a:r>
                <a:rPr lang="en-GB" sz="1200" kern="0" dirty="0">
                  <a:solidFill>
                    <a:srgbClr val="000000"/>
                  </a:solidFill>
                  <a:latin typeface="Arial" charset="0"/>
                  <a:ea typeface="MS PGothic" pitchFamily="34" charset="-128"/>
                  <a:cs typeface="Arial" charset="0"/>
                </a:rPr>
                <a:t>patch</a:t>
              </a:r>
            </a:p>
          </p:txBody>
        </p:sp>
        <p:sp>
          <p:nvSpPr>
            <p:cNvPr id="52" name="Rectangle 51"/>
            <p:cNvSpPr/>
            <p:nvPr/>
          </p:nvSpPr>
          <p:spPr bwMode="auto">
            <a:xfrm>
              <a:off x="7136212" y="3969320"/>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Optional </a:t>
              </a:r>
            </a:p>
            <a:p>
              <a:pPr algn="ctr" eaLnBrk="1" hangingPunct="1">
                <a:defRPr/>
              </a:pPr>
              <a:r>
                <a:rPr lang="en-GB" sz="1200" kern="0" dirty="0">
                  <a:solidFill>
                    <a:srgbClr val="000000"/>
                  </a:solidFill>
                  <a:latin typeface="Arial" charset="0"/>
                  <a:ea typeface="MS PGothic" pitchFamily="34" charset="-128"/>
                  <a:cs typeface="Arial" charset="0"/>
                </a:rPr>
                <a:t>Data</a:t>
              </a:r>
            </a:p>
            <a:p>
              <a:pPr algn="ctr" eaLnBrk="1" hangingPunct="1">
                <a:defRPr/>
              </a:pPr>
              <a:r>
                <a:rPr lang="en-GB" sz="1200" kern="0" dirty="0" err="1">
                  <a:solidFill>
                    <a:srgbClr val="000000"/>
                  </a:solidFill>
                  <a:latin typeface="Arial" charset="0"/>
                  <a:ea typeface="MS PGothic" pitchFamily="34" charset="-128"/>
                  <a:cs typeface="Arial" charset="0"/>
                </a:rPr>
                <a:t>watchpoints</a:t>
              </a:r>
              <a:endParaRPr lang="en-GB" sz="1200" kern="0" dirty="0">
                <a:solidFill>
                  <a:srgbClr val="000000"/>
                </a:solidFill>
                <a:latin typeface="Arial" charset="0"/>
                <a:ea typeface="MS PGothic" pitchFamily="34" charset="-128"/>
                <a:cs typeface="Arial" charset="0"/>
              </a:endParaRPr>
            </a:p>
          </p:txBody>
        </p:sp>
        <p:sp>
          <p:nvSpPr>
            <p:cNvPr id="53" name="Up-Down Arrow 52"/>
            <p:cNvSpPr/>
            <p:nvPr/>
          </p:nvSpPr>
          <p:spPr bwMode="auto">
            <a:xfrm>
              <a:off x="7433938"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4" name="Up-Down Arrow 53"/>
            <p:cNvSpPr/>
            <p:nvPr/>
          </p:nvSpPr>
          <p:spPr bwMode="auto">
            <a:xfrm>
              <a:off x="5908483"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5" name="Up-Down Arrow 54"/>
            <p:cNvSpPr/>
            <p:nvPr/>
          </p:nvSpPr>
          <p:spPr bwMode="auto">
            <a:xfrm>
              <a:off x="7433938"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6" name="Right Arrow 55"/>
            <p:cNvSpPr/>
            <p:nvPr/>
          </p:nvSpPr>
          <p:spPr bwMode="auto">
            <a:xfrm>
              <a:off x="9771568" y="3170124"/>
              <a:ext cx="513052" cy="22277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a:solidFill>
                  <a:srgbClr val="000000"/>
                </a:solidFill>
                <a:latin typeface="Arial" charset="0"/>
                <a:ea typeface="MS PGothic" pitchFamily="34" charset="-128"/>
              </a:endParaRPr>
            </a:p>
          </p:txBody>
        </p:sp>
        <p:sp>
          <p:nvSpPr>
            <p:cNvPr id="57" name="Up-Down Arrow 56"/>
            <p:cNvSpPr/>
            <p:nvPr/>
          </p:nvSpPr>
          <p:spPr bwMode="auto">
            <a:xfrm>
              <a:off x="4422165" y="3568229"/>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8" name="Up-Down Arrow 57"/>
            <p:cNvSpPr/>
            <p:nvPr/>
          </p:nvSpPr>
          <p:spPr bwMode="auto">
            <a:xfrm rot="5400000">
              <a:off x="2859524" y="2351825"/>
              <a:ext cx="250359" cy="1859373"/>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59" name="Up-Down Arrow 58"/>
            <p:cNvSpPr/>
            <p:nvPr/>
          </p:nvSpPr>
          <p:spPr bwMode="auto">
            <a:xfrm>
              <a:off x="4921962"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60" name="Up-Down Arrow 59"/>
            <p:cNvSpPr/>
            <p:nvPr/>
          </p:nvSpPr>
          <p:spPr bwMode="auto">
            <a:xfrm>
              <a:off x="8390580"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sp>
          <p:nvSpPr>
            <p:cNvPr id="61" name="Up-Down Arrow 60"/>
            <p:cNvSpPr/>
            <p:nvPr/>
          </p:nvSpPr>
          <p:spPr bwMode="auto">
            <a:xfrm rot="5400000">
              <a:off x="9902913" y="1719368"/>
              <a:ext cx="250359" cy="51305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200" kern="0" dirty="0">
                <a:solidFill>
                  <a:srgbClr val="000000"/>
                </a:solidFill>
                <a:latin typeface="Arial" charset="0"/>
                <a:ea typeface="MS PGothic" pitchFamily="34" charset="-128"/>
                <a:cs typeface="Arial" charset="0"/>
              </a:endParaRPr>
            </a:p>
          </p:txBody>
        </p:sp>
      </p:grpSp>
      <p:sp>
        <p:nvSpPr>
          <p:cNvPr id="42" name="Abgerundetes Rechteck 45"/>
          <p:cNvSpPr/>
          <p:nvPr/>
        </p:nvSpPr>
        <p:spPr>
          <a:xfrm>
            <a:off x="838200" y="1371600"/>
            <a:ext cx="4495800" cy="13716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3" name="Textfeld 6"/>
          <p:cNvSpPr txBox="1"/>
          <p:nvPr/>
        </p:nvSpPr>
        <p:spPr>
          <a:xfrm>
            <a:off x="914400" y="1828800"/>
            <a:ext cx="914400" cy="914400"/>
          </a:xfrm>
          <a:prstGeom prst="rect">
            <a:avLst/>
          </a:prstGeom>
        </p:spPr>
        <p:txBody>
          <a:bodyPr vert="horz" wrap="none" lIns="0" tIns="0" rIns="0" bIns="0" rtlCol="0" anchor="t">
            <a:normAutofit/>
          </a:bodyPr>
          <a:lstStyle/>
          <a:p>
            <a:r>
              <a:rPr lang="en-GB" dirty="0"/>
              <a:t>interrupt</a:t>
            </a:r>
          </a:p>
          <a:p>
            <a:r>
              <a:rPr lang="en-GB" dirty="0"/>
              <a:t>components</a:t>
            </a:r>
          </a:p>
        </p:txBody>
      </p:sp>
      <p:sp>
        <p:nvSpPr>
          <p:cNvPr id="44" name="Abgerundetes Rechteck 4"/>
          <p:cNvSpPr/>
          <p:nvPr/>
        </p:nvSpPr>
        <p:spPr>
          <a:xfrm>
            <a:off x="8305800" y="1524000"/>
            <a:ext cx="2895600" cy="3505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46" name="Textfeld 49"/>
          <p:cNvSpPr txBox="1"/>
          <p:nvPr/>
        </p:nvSpPr>
        <p:spPr>
          <a:xfrm>
            <a:off x="10134600" y="3886200"/>
            <a:ext cx="914400" cy="914400"/>
          </a:xfrm>
          <a:prstGeom prst="rect">
            <a:avLst/>
          </a:prstGeom>
        </p:spPr>
        <p:txBody>
          <a:bodyPr vert="horz" wrap="none" lIns="0" tIns="0" rIns="0" bIns="0" rtlCol="0" anchor="t">
            <a:normAutofit/>
          </a:bodyPr>
          <a:lstStyle/>
          <a:p>
            <a:r>
              <a:rPr lang="en-GB" dirty="0"/>
              <a:t>real-time </a:t>
            </a:r>
          </a:p>
          <a:p>
            <a:r>
              <a:rPr lang="en-GB" dirty="0"/>
              <a:t>program</a:t>
            </a:r>
          </a:p>
          <a:p>
            <a:r>
              <a:rPr lang="en-GB" dirty="0"/>
              <a:t>tracing</a:t>
            </a:r>
          </a:p>
        </p:txBody>
      </p:sp>
      <p:sp>
        <p:nvSpPr>
          <p:cNvPr id="47" name="Abgerundetes Rechteck 8"/>
          <p:cNvSpPr/>
          <p:nvPr/>
        </p:nvSpPr>
        <p:spPr>
          <a:xfrm>
            <a:off x="3581400" y="5410200"/>
            <a:ext cx="6781800" cy="1219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0" name="Textfeld 61"/>
          <p:cNvSpPr txBox="1"/>
          <p:nvPr/>
        </p:nvSpPr>
        <p:spPr>
          <a:xfrm>
            <a:off x="5943600" y="6248400"/>
            <a:ext cx="1981200" cy="381000"/>
          </a:xfrm>
          <a:prstGeom prst="rect">
            <a:avLst/>
          </a:prstGeom>
        </p:spPr>
        <p:txBody>
          <a:bodyPr vert="horz" wrap="none" lIns="0" tIns="0" rIns="0" bIns="0" rtlCol="0" anchor="t">
            <a:normAutofit/>
          </a:bodyPr>
          <a:lstStyle/>
          <a:p>
            <a:r>
              <a:rPr lang="en-GB" dirty="0"/>
              <a:t>memory interfaces</a:t>
            </a:r>
          </a:p>
        </p:txBody>
      </p:sp>
      <p:sp>
        <p:nvSpPr>
          <p:cNvPr id="62" name="Abgerundetes Rechteck 46"/>
          <p:cNvSpPr/>
          <p:nvPr/>
        </p:nvSpPr>
        <p:spPr>
          <a:xfrm>
            <a:off x="6553200" y="3810000"/>
            <a:ext cx="1752600" cy="12192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3" name="Rechteck 7"/>
          <p:cNvSpPr/>
          <p:nvPr/>
        </p:nvSpPr>
        <p:spPr>
          <a:xfrm>
            <a:off x="6553202" y="4419601"/>
            <a:ext cx="1066799" cy="646331"/>
          </a:xfrm>
          <a:prstGeom prst="rect">
            <a:avLst/>
          </a:prstGeom>
        </p:spPr>
        <p:txBody>
          <a:bodyPr wrap="square">
            <a:spAutoFit/>
          </a:bodyPr>
          <a:lstStyle/>
          <a:p>
            <a:r>
              <a:rPr lang="en-GB" dirty="0"/>
              <a:t>data</a:t>
            </a:r>
          </a:p>
          <a:p>
            <a:r>
              <a:rPr lang="en-GB" dirty="0"/>
              <a:t>tracing</a:t>
            </a:r>
          </a:p>
        </p:txBody>
      </p:sp>
    </p:spTree>
    <p:extLst>
      <p:ext uri="{BB962C8B-B14F-4D97-AF65-F5344CB8AC3E}">
        <p14:creationId xmlns:p14="http://schemas.microsoft.com/office/powerpoint/2010/main" val="2617802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525359" y="990600"/>
            <a:ext cx="11133242" cy="3200400"/>
          </a:xfrm>
        </p:spPr>
        <p:txBody>
          <a:bodyPr/>
          <a:lstStyle/>
          <a:p>
            <a:r>
              <a:rPr lang="en-GB" sz="2000" dirty="0"/>
              <a:t>Processor core</a:t>
            </a:r>
          </a:p>
          <a:p>
            <a:pPr lvl="1"/>
            <a:r>
              <a:rPr lang="en-GB" dirty="0"/>
              <a:t>Contains internal registers, the ALU, data path, and some control logic</a:t>
            </a:r>
          </a:p>
          <a:p>
            <a:pPr lvl="1"/>
            <a:r>
              <a:rPr lang="en-GB" dirty="0"/>
              <a:t>Registers include sixteen 32-bit registers for both general and special usage</a:t>
            </a:r>
          </a:p>
          <a:p>
            <a:r>
              <a:rPr lang="en-GB" sz="2000" dirty="0"/>
              <a:t>Processor pipeline stages</a:t>
            </a:r>
          </a:p>
          <a:p>
            <a:pPr lvl="1"/>
            <a:r>
              <a:rPr lang="en-GB" dirty="0"/>
              <a:t>Three-stage pipeline: fetch, decode, and execution</a:t>
            </a:r>
          </a:p>
          <a:p>
            <a:pPr lvl="1"/>
            <a:r>
              <a:rPr lang="en-GB" dirty="0"/>
              <a:t>Some instructions may take multiple cycles to execute, in which case the pipeline will be stalled</a:t>
            </a:r>
          </a:p>
          <a:p>
            <a:pPr lvl="1"/>
            <a:r>
              <a:rPr lang="en-GB" dirty="0"/>
              <a:t>Speculatively </a:t>
            </a:r>
            <a:r>
              <a:rPr lang="en-GB" dirty="0" err="1"/>
              <a:t>prefetches</a:t>
            </a:r>
            <a:r>
              <a:rPr lang="en-GB" dirty="0"/>
              <a:t> instructions from branch target addresses </a:t>
            </a:r>
          </a:p>
          <a:p>
            <a:pPr lvl="1"/>
            <a:r>
              <a:rPr lang="en-GB" dirty="0"/>
              <a:t>Up to two instructions can be fetched in one transfer (16-bit instructions)</a:t>
            </a:r>
          </a:p>
        </p:txBody>
      </p:sp>
      <p:grpSp>
        <p:nvGrpSpPr>
          <p:cNvPr id="6" name="Group 5"/>
          <p:cNvGrpSpPr/>
          <p:nvPr/>
        </p:nvGrpSpPr>
        <p:grpSpPr>
          <a:xfrm>
            <a:off x="1828800" y="4724400"/>
            <a:ext cx="8246126" cy="1849040"/>
            <a:chOff x="729866" y="4455930"/>
            <a:chExt cx="8246126" cy="1849040"/>
          </a:xfrm>
        </p:grpSpPr>
        <p:sp>
          <p:nvSpPr>
            <p:cNvPr id="31" name="Rounded Rectangle 30"/>
            <p:cNvSpPr/>
            <p:nvPr/>
          </p:nvSpPr>
          <p:spPr bwMode="auto">
            <a:xfrm>
              <a:off x="1919687" y="449681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2" name="Rounded Rectangle 31"/>
            <p:cNvSpPr/>
            <p:nvPr/>
          </p:nvSpPr>
          <p:spPr bwMode="auto">
            <a:xfrm>
              <a:off x="2966290" y="449681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3" name="Rounded Rectangle 32"/>
            <p:cNvSpPr/>
            <p:nvPr/>
          </p:nvSpPr>
          <p:spPr bwMode="auto">
            <a:xfrm>
              <a:off x="4012893" y="449681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5" name="Rounded Rectangle 34"/>
            <p:cNvSpPr/>
            <p:nvPr/>
          </p:nvSpPr>
          <p:spPr bwMode="auto">
            <a:xfrm>
              <a:off x="1919687" y="484945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6" name="Rounded Rectangle 35"/>
            <p:cNvSpPr/>
            <p:nvPr/>
          </p:nvSpPr>
          <p:spPr bwMode="auto">
            <a:xfrm>
              <a:off x="4012893" y="484945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7" name="Rounded Rectangle 36"/>
            <p:cNvSpPr/>
            <p:nvPr/>
          </p:nvSpPr>
          <p:spPr bwMode="auto">
            <a:xfrm>
              <a:off x="5059496" y="484945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8" name="Rounded Rectangle 37"/>
            <p:cNvSpPr/>
            <p:nvPr/>
          </p:nvSpPr>
          <p:spPr bwMode="auto">
            <a:xfrm>
              <a:off x="2966290" y="5204116"/>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9" name="Rounded Rectangle 38"/>
            <p:cNvSpPr/>
            <p:nvPr/>
          </p:nvSpPr>
          <p:spPr bwMode="auto">
            <a:xfrm>
              <a:off x="5059496" y="5202093"/>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0" name="Rounded Rectangle 39"/>
            <p:cNvSpPr/>
            <p:nvPr/>
          </p:nvSpPr>
          <p:spPr bwMode="auto">
            <a:xfrm>
              <a:off x="6106099" y="5202093"/>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1" name="TextBox 40"/>
            <p:cNvSpPr txBox="1"/>
            <p:nvPr/>
          </p:nvSpPr>
          <p:spPr>
            <a:xfrm>
              <a:off x="729866" y="4455930"/>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42" name="TextBox 41"/>
            <p:cNvSpPr txBox="1"/>
            <p:nvPr/>
          </p:nvSpPr>
          <p:spPr>
            <a:xfrm>
              <a:off x="729866" y="4819782"/>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43" name="TextBox 42"/>
            <p:cNvSpPr txBox="1"/>
            <p:nvPr/>
          </p:nvSpPr>
          <p:spPr>
            <a:xfrm>
              <a:off x="737010" y="5178376"/>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44" name="Rounded Rectangle 43"/>
            <p:cNvSpPr/>
            <p:nvPr/>
          </p:nvSpPr>
          <p:spPr bwMode="auto">
            <a:xfrm>
              <a:off x="2966290" y="5554732"/>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45" name="Rounded Rectangle 44"/>
            <p:cNvSpPr/>
            <p:nvPr/>
          </p:nvSpPr>
          <p:spPr bwMode="auto">
            <a:xfrm>
              <a:off x="6106099" y="5554732"/>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6" name="Rounded Rectangle 45"/>
            <p:cNvSpPr/>
            <p:nvPr/>
          </p:nvSpPr>
          <p:spPr bwMode="auto">
            <a:xfrm>
              <a:off x="7152702" y="5554732"/>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7" name="TextBox 46"/>
            <p:cNvSpPr txBox="1"/>
            <p:nvPr/>
          </p:nvSpPr>
          <p:spPr>
            <a:xfrm>
              <a:off x="737010" y="5530137"/>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48" name="Straight Arrow Connector 47"/>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49" name="TextBox 48"/>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266299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457201" y="1066800"/>
            <a:ext cx="10134600" cy="4680000"/>
          </a:xfrm>
        </p:spPr>
        <p:txBody>
          <a:bodyPr/>
          <a:lstStyle/>
          <a:p>
            <a:r>
              <a:rPr lang="en-GB" sz="2000" dirty="0"/>
              <a:t>Nested Vectored Interrupt Controller (NVIC)</a:t>
            </a:r>
          </a:p>
          <a:p>
            <a:pPr lvl="1"/>
            <a:r>
              <a:rPr lang="en-GB" dirty="0"/>
              <a:t>Up to 240 interrupt request signals and a Non-</a:t>
            </a:r>
            <a:r>
              <a:rPr lang="en-GB" dirty="0" err="1"/>
              <a:t>Maskable</a:t>
            </a:r>
            <a:r>
              <a:rPr lang="en-GB" dirty="0"/>
              <a:t> Interrupt (NMI)</a:t>
            </a:r>
          </a:p>
          <a:p>
            <a:pPr lvl="1"/>
            <a:r>
              <a:rPr lang="en-GB" dirty="0"/>
              <a:t>Automatically handles nested interrupts, such as comparing priorities between interrupt requests and the current priority level</a:t>
            </a:r>
          </a:p>
          <a:p>
            <a:r>
              <a:rPr lang="en-GB" sz="2000" dirty="0"/>
              <a:t>Wakeup Interrupt Controller (WIC) </a:t>
            </a:r>
          </a:p>
          <a:p>
            <a:pPr lvl="1"/>
            <a:r>
              <a:rPr lang="en-GB" dirty="0"/>
              <a:t>For low-power applications, the microcontroller can enter sleep mode by shutting down most of the components. </a:t>
            </a:r>
          </a:p>
          <a:p>
            <a:pPr lvl="1"/>
            <a:r>
              <a:rPr lang="en-GB" dirty="0"/>
              <a:t>When an interrupt request is detected, the WIC can inform the power management unit to power up the system. </a:t>
            </a:r>
          </a:p>
          <a:p>
            <a:r>
              <a:rPr lang="en-GB" sz="2000" dirty="0"/>
              <a:t>Memory protection unit (optional)</a:t>
            </a:r>
          </a:p>
          <a:p>
            <a:pPr lvl="1"/>
            <a:r>
              <a:rPr lang="en-GB" dirty="0"/>
              <a:t>Used to protect memory content, e.g., make some memory regions read-only or preventing user applications from accessing privileged application data</a:t>
            </a:r>
          </a:p>
          <a:p>
            <a:pPr lvl="1"/>
            <a:endParaRPr lang="en-GB" sz="1800" dirty="0"/>
          </a:p>
          <a:p>
            <a:endParaRPr lang="en-GB" sz="2000" dirty="0"/>
          </a:p>
        </p:txBody>
      </p:sp>
    </p:spTree>
    <p:extLst>
      <p:ext uri="{BB962C8B-B14F-4D97-AF65-F5344CB8AC3E}">
        <p14:creationId xmlns:p14="http://schemas.microsoft.com/office/powerpoint/2010/main" val="362343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Cortex-M4 block diagram</a:t>
            </a:r>
          </a:p>
        </p:txBody>
      </p:sp>
      <p:sp>
        <p:nvSpPr>
          <p:cNvPr id="14339" name="Content Placeholder 2"/>
          <p:cNvSpPr>
            <a:spLocks noGrp="1"/>
          </p:cNvSpPr>
          <p:nvPr>
            <p:ph idx="1"/>
          </p:nvPr>
        </p:nvSpPr>
        <p:spPr>
          <a:xfrm>
            <a:off x="457201" y="1219200"/>
            <a:ext cx="10287000" cy="4680000"/>
          </a:xfrm>
        </p:spPr>
        <p:txBody>
          <a:bodyPr/>
          <a:lstStyle/>
          <a:p>
            <a:r>
              <a:rPr lang="en-GB" sz="2000" dirty="0"/>
              <a:t>Bus interconnect</a:t>
            </a:r>
          </a:p>
          <a:p>
            <a:pPr lvl="1"/>
            <a:r>
              <a:rPr lang="en-GB" dirty="0"/>
              <a:t>Allows data transfer to take place on different buses simultaneously</a:t>
            </a:r>
          </a:p>
          <a:p>
            <a:pPr lvl="1"/>
            <a:r>
              <a:rPr lang="en-GB" dirty="0"/>
              <a:t>Provides data transfer management, e.g.  write buffer, bit-oriented operations (bit-band)</a:t>
            </a:r>
          </a:p>
          <a:p>
            <a:pPr lvl="1"/>
            <a:r>
              <a:rPr lang="en-GB" dirty="0"/>
              <a:t>May include bus bridges (e.g. AHB-to-APB bus bridge) to connect different buses into a network using a single global memory space</a:t>
            </a:r>
          </a:p>
          <a:p>
            <a:pPr lvl="1"/>
            <a:r>
              <a:rPr lang="en-GB" dirty="0"/>
              <a:t>Includes the internal bus system, the data path in the processor core, and the AHB LITE interface unit</a:t>
            </a:r>
          </a:p>
          <a:p>
            <a:r>
              <a:rPr lang="en-GB" sz="2000" dirty="0"/>
              <a:t>Debug subsystem</a:t>
            </a:r>
          </a:p>
          <a:p>
            <a:pPr lvl="1"/>
            <a:r>
              <a:rPr lang="en-GB" dirty="0"/>
              <a:t>Handles debug control, program breakpoints, and data </a:t>
            </a:r>
            <a:r>
              <a:rPr lang="en-GB" dirty="0" err="1"/>
              <a:t>watchpoints</a:t>
            </a:r>
            <a:endParaRPr lang="en-GB" dirty="0"/>
          </a:p>
          <a:p>
            <a:pPr lvl="1"/>
            <a:r>
              <a:rPr lang="en-GB" dirty="0"/>
              <a:t>When a debug event occurs, it can put the processor core in a halted state, so developers can analyse the status of the processor, such as register values and flags, at that point.</a:t>
            </a:r>
          </a:p>
          <a:p>
            <a:endParaRPr lang="en-GB" dirty="0"/>
          </a:p>
        </p:txBody>
      </p:sp>
    </p:spTree>
    <p:extLst>
      <p:ext uri="{BB962C8B-B14F-4D97-AF65-F5344CB8AC3E}">
        <p14:creationId xmlns:p14="http://schemas.microsoft.com/office/powerpoint/2010/main" val="159056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GB" sz="3200" dirty="0"/>
              <a:t>ARM Cortex-M4 processor registers</a:t>
            </a:r>
          </a:p>
        </p:txBody>
      </p:sp>
      <p:sp>
        <p:nvSpPr>
          <p:cNvPr id="19459" name="Content Placeholder 2"/>
          <p:cNvSpPr>
            <a:spLocks noGrp="1"/>
          </p:cNvSpPr>
          <p:nvPr>
            <p:ph idx="1"/>
          </p:nvPr>
        </p:nvSpPr>
        <p:spPr>
          <a:xfrm>
            <a:off x="482195" y="1440000"/>
            <a:ext cx="10338206" cy="4680000"/>
          </a:xfrm>
        </p:spPr>
        <p:txBody>
          <a:bodyPr/>
          <a:lstStyle/>
          <a:p>
            <a:r>
              <a:rPr lang="en-US" sz="2000" dirty="0"/>
              <a:t>Processor registers</a:t>
            </a:r>
          </a:p>
          <a:p>
            <a:pPr lvl="1"/>
            <a:r>
              <a:rPr lang="en-US" dirty="0"/>
              <a:t>The internal registers are used to store and process temporary data within the processor core</a:t>
            </a:r>
          </a:p>
          <a:p>
            <a:pPr lvl="1"/>
            <a:r>
              <a:rPr lang="en-US" dirty="0"/>
              <a:t>All registers are inside the processor core, hence they can be accessed quickly</a:t>
            </a:r>
          </a:p>
          <a:p>
            <a:pPr lvl="1"/>
            <a:r>
              <a:rPr lang="en-US" dirty="0"/>
              <a:t>Load-store architecture</a:t>
            </a:r>
          </a:p>
          <a:p>
            <a:pPr lvl="5"/>
            <a:r>
              <a:rPr lang="en-US" sz="2000" dirty="0"/>
              <a:t>To process memory data, they have to be first loaded from memory to registers, processed inside the processor core using register data only, and then written back to memory if needed</a:t>
            </a:r>
          </a:p>
          <a:p>
            <a:r>
              <a:rPr lang="en-US" sz="2000" dirty="0"/>
              <a:t>Cortex-M4 registers</a:t>
            </a:r>
          </a:p>
          <a:p>
            <a:pPr lvl="1"/>
            <a:r>
              <a:rPr lang="en-US" dirty="0"/>
              <a:t>Register bank</a:t>
            </a:r>
          </a:p>
          <a:p>
            <a:pPr lvl="5"/>
            <a:r>
              <a:rPr lang="en-US" sz="2000" dirty="0"/>
              <a:t>Sixteen 32-bit registers (thirteen are used for general-purpose)</a:t>
            </a:r>
          </a:p>
          <a:p>
            <a:pPr lvl="1"/>
            <a:r>
              <a:rPr lang="en-US" dirty="0"/>
              <a:t>Special registers</a:t>
            </a:r>
          </a:p>
        </p:txBody>
      </p:sp>
    </p:spTree>
    <p:extLst>
      <p:ext uri="{BB962C8B-B14F-4D97-AF65-F5344CB8AC3E}">
        <p14:creationId xmlns:p14="http://schemas.microsoft.com/office/powerpoint/2010/main" val="243620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features and benefits of the Arm Cortex-M4 processor. </a:t>
            </a:r>
          </a:p>
          <a:p>
            <a:r>
              <a:rPr lang="en-GB" sz="2400" dirty="0"/>
              <a:t>Outline the functions of the Cortex-M4 processor components including Nested Vectored Interrupt Controller (NVIC), Wakeup Interrupt Controller (WIC), Memory Protection Unit (MPU), Bus Interconnect and Debug System.  </a:t>
            </a:r>
          </a:p>
          <a:p>
            <a:r>
              <a:rPr lang="en-GB" sz="2400" dirty="0"/>
              <a:t>Describe the Cortex-M4 processor core registers including their functions.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GB" sz="3200" dirty="0"/>
              <a:t>Cortex-M4 registers</a:t>
            </a:r>
          </a:p>
        </p:txBody>
      </p:sp>
      <p:grpSp>
        <p:nvGrpSpPr>
          <p:cNvPr id="5" name="Group 4"/>
          <p:cNvGrpSpPr/>
          <p:nvPr/>
        </p:nvGrpSpPr>
        <p:grpSpPr>
          <a:xfrm>
            <a:off x="1846264" y="1295665"/>
            <a:ext cx="8288337" cy="5116083"/>
            <a:chOff x="414338" y="1035279"/>
            <a:chExt cx="8288337" cy="5116083"/>
          </a:xfrm>
        </p:grpSpPr>
        <p:sp>
          <p:nvSpPr>
            <p:cNvPr id="55" name="Rectangle 54"/>
            <p:cNvSpPr/>
            <p:nvPr/>
          </p:nvSpPr>
          <p:spPr bwMode="auto">
            <a:xfrm>
              <a:off x="3573463" y="1083670"/>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R0</a:t>
              </a:r>
            </a:p>
          </p:txBody>
        </p:sp>
        <p:sp>
          <p:nvSpPr>
            <p:cNvPr id="56" name="Rectangle 55"/>
            <p:cNvSpPr/>
            <p:nvPr/>
          </p:nvSpPr>
          <p:spPr bwMode="auto">
            <a:xfrm>
              <a:off x="3573463" y="1308989"/>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a:t>
              </a:r>
            </a:p>
          </p:txBody>
        </p:sp>
        <p:sp>
          <p:nvSpPr>
            <p:cNvPr id="57" name="Rectangle 56"/>
            <p:cNvSpPr/>
            <p:nvPr/>
          </p:nvSpPr>
          <p:spPr bwMode="auto">
            <a:xfrm>
              <a:off x="3573463" y="153582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R2</a:t>
              </a:r>
            </a:p>
          </p:txBody>
        </p:sp>
        <p:sp>
          <p:nvSpPr>
            <p:cNvPr id="60" name="Rectangle 59"/>
            <p:cNvSpPr/>
            <p:nvPr/>
          </p:nvSpPr>
          <p:spPr bwMode="auto">
            <a:xfrm>
              <a:off x="3573463" y="176265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R3</a:t>
              </a:r>
            </a:p>
          </p:txBody>
        </p:sp>
        <p:sp>
          <p:nvSpPr>
            <p:cNvPr id="61" name="Rectangle 60"/>
            <p:cNvSpPr/>
            <p:nvPr/>
          </p:nvSpPr>
          <p:spPr bwMode="auto">
            <a:xfrm>
              <a:off x="3573463" y="2012168"/>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R4</a:t>
              </a:r>
            </a:p>
          </p:txBody>
        </p:sp>
        <p:sp>
          <p:nvSpPr>
            <p:cNvPr id="62" name="Rectangle 61"/>
            <p:cNvSpPr/>
            <p:nvPr/>
          </p:nvSpPr>
          <p:spPr bwMode="auto">
            <a:xfrm>
              <a:off x="3573463" y="2237487"/>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R5</a:t>
              </a:r>
            </a:p>
          </p:txBody>
        </p:sp>
        <p:sp>
          <p:nvSpPr>
            <p:cNvPr id="63" name="Rectangle 62"/>
            <p:cNvSpPr/>
            <p:nvPr/>
          </p:nvSpPr>
          <p:spPr bwMode="auto">
            <a:xfrm>
              <a:off x="3573463" y="2464318"/>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R6</a:t>
              </a:r>
            </a:p>
          </p:txBody>
        </p:sp>
        <p:sp>
          <p:nvSpPr>
            <p:cNvPr id="64" name="Rectangle 63"/>
            <p:cNvSpPr/>
            <p:nvPr/>
          </p:nvSpPr>
          <p:spPr bwMode="auto">
            <a:xfrm>
              <a:off x="3573463" y="269115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R7</a:t>
              </a:r>
            </a:p>
          </p:txBody>
        </p:sp>
        <p:sp>
          <p:nvSpPr>
            <p:cNvPr id="65" name="Rectangle 64"/>
            <p:cNvSpPr/>
            <p:nvPr/>
          </p:nvSpPr>
          <p:spPr bwMode="auto">
            <a:xfrm>
              <a:off x="3573463" y="292554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R8</a:t>
              </a:r>
            </a:p>
          </p:txBody>
        </p:sp>
        <p:sp>
          <p:nvSpPr>
            <p:cNvPr id="66" name="Rectangle 65"/>
            <p:cNvSpPr/>
            <p:nvPr/>
          </p:nvSpPr>
          <p:spPr bwMode="auto">
            <a:xfrm>
              <a:off x="3573463" y="3152375"/>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R9</a:t>
              </a:r>
            </a:p>
          </p:txBody>
        </p:sp>
        <p:sp>
          <p:nvSpPr>
            <p:cNvPr id="67" name="Rectangle 66"/>
            <p:cNvSpPr/>
            <p:nvPr/>
          </p:nvSpPr>
          <p:spPr bwMode="auto">
            <a:xfrm>
              <a:off x="3573463" y="3377694"/>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R10</a:t>
              </a:r>
            </a:p>
          </p:txBody>
        </p:sp>
        <p:sp>
          <p:nvSpPr>
            <p:cNvPr id="68" name="Rectangle 67"/>
            <p:cNvSpPr/>
            <p:nvPr/>
          </p:nvSpPr>
          <p:spPr bwMode="auto">
            <a:xfrm>
              <a:off x="3573463" y="3604526"/>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R11</a:t>
              </a:r>
            </a:p>
          </p:txBody>
        </p:sp>
        <p:sp>
          <p:nvSpPr>
            <p:cNvPr id="69" name="Rectangle 68"/>
            <p:cNvSpPr/>
            <p:nvPr/>
          </p:nvSpPr>
          <p:spPr bwMode="auto">
            <a:xfrm>
              <a:off x="3573463" y="3854041"/>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R12</a:t>
              </a:r>
            </a:p>
          </p:txBody>
        </p:sp>
        <p:sp>
          <p:nvSpPr>
            <p:cNvPr id="70" name="Rectangle 69"/>
            <p:cNvSpPr/>
            <p:nvPr/>
          </p:nvSpPr>
          <p:spPr bwMode="auto">
            <a:xfrm>
              <a:off x="3573463" y="408087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R13(banked)</a:t>
              </a:r>
            </a:p>
          </p:txBody>
        </p:sp>
        <p:sp>
          <p:nvSpPr>
            <p:cNvPr id="71" name="Rectangle 70"/>
            <p:cNvSpPr/>
            <p:nvPr/>
          </p:nvSpPr>
          <p:spPr bwMode="auto">
            <a:xfrm>
              <a:off x="3573463" y="430619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R14</a:t>
              </a:r>
            </a:p>
          </p:txBody>
        </p:sp>
        <p:sp>
          <p:nvSpPr>
            <p:cNvPr id="75" name="Rectangle 74"/>
            <p:cNvSpPr/>
            <p:nvPr/>
          </p:nvSpPr>
          <p:spPr bwMode="auto">
            <a:xfrm>
              <a:off x="3573463" y="4533023"/>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R15</a:t>
              </a:r>
            </a:p>
          </p:txBody>
        </p:sp>
        <p:sp>
          <p:nvSpPr>
            <p:cNvPr id="76" name="Rectangle 75"/>
            <p:cNvSpPr/>
            <p:nvPr/>
          </p:nvSpPr>
          <p:spPr bwMode="auto">
            <a:xfrm>
              <a:off x="3573463" y="5007858"/>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x PSR</a:t>
              </a:r>
            </a:p>
          </p:txBody>
        </p:sp>
        <p:sp>
          <p:nvSpPr>
            <p:cNvPr id="77" name="Right Brace 76"/>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8" name="Right Brace 77"/>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9" name="TextBox 44"/>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Pointer (SP)</a:t>
              </a:r>
            </a:p>
          </p:txBody>
        </p:sp>
        <p:sp>
          <p:nvSpPr>
            <p:cNvPr id="80" name="TextBox 45"/>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Link Register (LR)</a:t>
              </a:r>
            </a:p>
          </p:txBody>
        </p:sp>
        <p:sp>
          <p:nvSpPr>
            <p:cNvPr id="81" name="TextBox 46"/>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Program Counter (PC)</a:t>
              </a:r>
            </a:p>
          </p:txBody>
        </p:sp>
        <p:sp>
          <p:nvSpPr>
            <p:cNvPr id="82" name="Rectangle 81"/>
            <p:cNvSpPr/>
            <p:nvPr/>
          </p:nvSpPr>
          <p:spPr bwMode="auto">
            <a:xfrm>
              <a:off x="3573463" y="5231665"/>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PRIMASK</a:t>
              </a:r>
            </a:p>
          </p:txBody>
        </p:sp>
        <p:sp>
          <p:nvSpPr>
            <p:cNvPr id="83" name="Rectangle 82"/>
            <p:cNvSpPr/>
            <p:nvPr/>
          </p:nvSpPr>
          <p:spPr bwMode="auto">
            <a:xfrm>
              <a:off x="3573463" y="5975869"/>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CONTROL</a:t>
              </a:r>
            </a:p>
          </p:txBody>
        </p:sp>
        <p:sp>
          <p:nvSpPr>
            <p:cNvPr id="84" name="TextBox 49"/>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Program Status Registers (PSR)</a:t>
              </a:r>
            </a:p>
          </p:txBody>
        </p:sp>
        <p:sp>
          <p:nvSpPr>
            <p:cNvPr id="85" name="TextBox 50"/>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Interrupt mask register</a:t>
              </a:r>
            </a:p>
          </p:txBody>
        </p:sp>
        <p:sp>
          <p:nvSpPr>
            <p:cNvPr id="86" name="TextBox 51"/>
            <p:cNvSpPr txBox="1">
              <a:spLocks noChangeArrowheads="1"/>
            </p:cNvSpPr>
            <p:nvPr/>
          </p:nvSpPr>
          <p:spPr bwMode="auto">
            <a:xfrm>
              <a:off x="2341563" y="5920530"/>
              <a:ext cx="11271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definition</a:t>
              </a:r>
            </a:p>
          </p:txBody>
        </p:sp>
        <p:sp>
          <p:nvSpPr>
            <p:cNvPr id="87" name="TextBox 53"/>
            <p:cNvSpPr txBox="1">
              <a:spLocks noChangeArrowheads="1"/>
            </p:cNvSpPr>
            <p:nvPr/>
          </p:nvSpPr>
          <p:spPr bwMode="auto">
            <a:xfrm>
              <a:off x="444500" y="48808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Special registers</a:t>
              </a:r>
            </a:p>
          </p:txBody>
        </p:sp>
        <p:sp>
          <p:nvSpPr>
            <p:cNvPr id="88" name="TextBox 56"/>
            <p:cNvSpPr txBox="1">
              <a:spLocks noChangeArrowheads="1"/>
            </p:cNvSpPr>
            <p:nvPr/>
          </p:nvSpPr>
          <p:spPr bwMode="auto">
            <a:xfrm>
              <a:off x="414338" y="1035279"/>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Register bank</a:t>
              </a:r>
            </a:p>
          </p:txBody>
        </p:sp>
        <p:sp>
          <p:nvSpPr>
            <p:cNvPr id="89" name="Rectangle 88"/>
            <p:cNvSpPr/>
            <p:nvPr/>
          </p:nvSpPr>
          <p:spPr bwMode="auto">
            <a:xfrm>
              <a:off x="6759575" y="3864626"/>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MSP</a:t>
              </a:r>
            </a:p>
          </p:txBody>
        </p:sp>
        <p:sp>
          <p:nvSpPr>
            <p:cNvPr id="90" name="Rectangle 89"/>
            <p:cNvSpPr/>
            <p:nvPr/>
          </p:nvSpPr>
          <p:spPr bwMode="auto">
            <a:xfrm>
              <a:off x="6759575" y="4297118"/>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PSP</a:t>
              </a:r>
            </a:p>
          </p:txBody>
        </p:sp>
        <p:sp>
          <p:nvSpPr>
            <p:cNvPr id="91" name="TextBox 59"/>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Main Stack Pointer</a:t>
              </a:r>
            </a:p>
          </p:txBody>
        </p:sp>
        <p:sp>
          <p:nvSpPr>
            <p:cNvPr id="92" name="TextBox 60"/>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Process Stack Pointer</a:t>
              </a:r>
            </a:p>
          </p:txBody>
        </p:sp>
        <p:sp>
          <p:nvSpPr>
            <p:cNvPr id="93" name="Rectangle 92"/>
            <p:cNvSpPr/>
            <p:nvPr/>
          </p:nvSpPr>
          <p:spPr bwMode="auto">
            <a:xfrm>
              <a:off x="65706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APSR</a:t>
              </a:r>
            </a:p>
          </p:txBody>
        </p:sp>
        <p:sp>
          <p:nvSpPr>
            <p:cNvPr id="94" name="Rectangle 93"/>
            <p:cNvSpPr/>
            <p:nvPr/>
          </p:nvSpPr>
          <p:spPr bwMode="auto">
            <a:xfrm>
              <a:off x="72564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EPSR</a:t>
              </a:r>
            </a:p>
          </p:txBody>
        </p:sp>
        <p:sp>
          <p:nvSpPr>
            <p:cNvPr id="95" name="Rectangle 94"/>
            <p:cNvSpPr/>
            <p:nvPr/>
          </p:nvSpPr>
          <p:spPr bwMode="auto">
            <a:xfrm>
              <a:off x="79422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IPSR</a:t>
              </a:r>
            </a:p>
          </p:txBody>
        </p:sp>
        <p:sp>
          <p:nvSpPr>
            <p:cNvPr id="96" name="TextBox 74"/>
            <p:cNvSpPr txBox="1">
              <a:spLocks noChangeArrowheads="1"/>
            </p:cNvSpPr>
            <p:nvPr/>
          </p:nvSpPr>
          <p:spPr bwMode="auto">
            <a:xfrm>
              <a:off x="6530975" y="5219567"/>
              <a:ext cx="766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Application</a:t>
              </a:r>
            </a:p>
            <a:p>
              <a:pPr algn="ctr" eaLnBrk="1" hangingPunct="1">
                <a:defRPr/>
              </a:pPr>
              <a:r>
                <a:rPr lang="en-GB" sz="900" b="0" kern="0"/>
                <a:t>PSR</a:t>
              </a:r>
            </a:p>
          </p:txBody>
        </p:sp>
        <p:sp>
          <p:nvSpPr>
            <p:cNvPr id="98" name="TextBox 75"/>
            <p:cNvSpPr txBox="1">
              <a:spLocks noChangeArrowheads="1"/>
            </p:cNvSpPr>
            <p:nvPr/>
          </p:nvSpPr>
          <p:spPr bwMode="auto">
            <a:xfrm>
              <a:off x="72485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Execution</a:t>
              </a:r>
            </a:p>
            <a:p>
              <a:pPr algn="ctr" eaLnBrk="1" hangingPunct="1">
                <a:defRPr/>
              </a:pPr>
              <a:r>
                <a:rPr lang="en-GB" sz="900" b="0" kern="0"/>
                <a:t>PSR</a:t>
              </a:r>
            </a:p>
          </p:txBody>
        </p:sp>
        <p:sp>
          <p:nvSpPr>
            <p:cNvPr id="99" name="TextBox 76"/>
            <p:cNvSpPr txBox="1">
              <a:spLocks noChangeArrowheads="1"/>
            </p:cNvSpPr>
            <p:nvPr/>
          </p:nvSpPr>
          <p:spPr bwMode="auto">
            <a:xfrm>
              <a:off x="79343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Interrupt</a:t>
              </a:r>
            </a:p>
            <a:p>
              <a:pPr algn="ctr" eaLnBrk="1" hangingPunct="1">
                <a:defRPr/>
              </a:pPr>
              <a:r>
                <a:rPr lang="en-GB" sz="900" b="0" kern="0"/>
                <a:t>PSR</a:t>
              </a:r>
            </a:p>
          </p:txBody>
        </p:sp>
        <p:sp>
          <p:nvSpPr>
            <p:cNvPr id="100" name="TextBox 89"/>
            <p:cNvSpPr txBox="1">
              <a:spLocks noChangeArrowheads="1"/>
            </p:cNvSpPr>
            <p:nvPr/>
          </p:nvSpPr>
          <p:spPr bwMode="auto">
            <a:xfrm>
              <a:off x="6099175" y="1820116"/>
              <a:ext cx="7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Low</a:t>
              </a:r>
            </a:p>
            <a:p>
              <a:pPr algn="ctr" eaLnBrk="1" hangingPunct="1">
                <a:defRPr/>
              </a:pPr>
              <a:r>
                <a:rPr lang="en-GB" sz="900" b="0" kern="0"/>
                <a:t>Registers</a:t>
              </a:r>
            </a:p>
          </p:txBody>
        </p:sp>
        <p:sp>
          <p:nvSpPr>
            <p:cNvPr id="101" name="TextBox 90"/>
            <p:cNvSpPr txBox="1">
              <a:spLocks noChangeArrowheads="1"/>
            </p:cNvSpPr>
            <p:nvPr/>
          </p:nvSpPr>
          <p:spPr bwMode="auto">
            <a:xfrm>
              <a:off x="6119813" y="3321743"/>
              <a:ext cx="72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High</a:t>
              </a:r>
            </a:p>
            <a:p>
              <a:pPr algn="ctr" eaLnBrk="1" hangingPunct="1">
                <a:defRPr/>
              </a:pPr>
              <a:r>
                <a:rPr lang="en-GB" sz="900" b="0" kern="0"/>
                <a:t>Registers</a:t>
              </a:r>
            </a:p>
          </p:txBody>
        </p:sp>
        <p:sp>
          <p:nvSpPr>
            <p:cNvPr id="102" name="TextBox 95"/>
            <p:cNvSpPr txBox="1">
              <a:spLocks noChangeArrowheads="1"/>
            </p:cNvSpPr>
            <p:nvPr/>
          </p:nvSpPr>
          <p:spPr bwMode="auto">
            <a:xfrm>
              <a:off x="2032000" y="2369049"/>
              <a:ext cx="1468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General purpose</a:t>
              </a:r>
            </a:p>
            <a:p>
              <a:pPr algn="ctr" eaLnBrk="1" hangingPunct="1">
                <a:defRPr/>
              </a:pPr>
              <a:r>
                <a:rPr lang="en-GB" sz="900" b="0" kern="0"/>
                <a:t> register</a:t>
              </a:r>
            </a:p>
          </p:txBody>
        </p:sp>
        <p:sp>
          <p:nvSpPr>
            <p:cNvPr id="103" name="Right Brace 102"/>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5" name="Right Arrow 104"/>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7" name="Right Arrow 106"/>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8" name="Right Brace 107"/>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cxnSp>
          <p:nvCxnSpPr>
            <p:cNvPr id="109" name="Straight Connector 108"/>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110" name="Rectangle 109"/>
            <p:cNvSpPr/>
            <p:nvPr/>
          </p:nvSpPr>
          <p:spPr bwMode="auto">
            <a:xfrm>
              <a:off x="3573463" y="5494260"/>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FAULTMASK</a:t>
              </a:r>
            </a:p>
          </p:txBody>
        </p:sp>
        <p:sp>
          <p:nvSpPr>
            <p:cNvPr id="111" name="Rectangle 110"/>
            <p:cNvSpPr/>
            <p:nvPr/>
          </p:nvSpPr>
          <p:spPr bwMode="auto">
            <a:xfrm>
              <a:off x="3573463" y="5733628"/>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BASEPRI</a:t>
              </a:r>
            </a:p>
          </p:txBody>
        </p:sp>
        <p:sp>
          <p:nvSpPr>
            <p:cNvPr id="112" name="Right Brace 111"/>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77185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Cortex-M4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R0 – R12: general purpose registers</a:t>
            </a:r>
          </a:p>
          <a:p>
            <a:pPr lvl="1"/>
            <a:r>
              <a:rPr lang="en-GB" dirty="0"/>
              <a:t>Low registers (R0 – R7) can be accessed by any instruction</a:t>
            </a:r>
          </a:p>
          <a:p>
            <a:pPr lvl="1"/>
            <a:r>
              <a:rPr lang="en-GB" dirty="0"/>
              <a:t>High registers (R8 – R12) sometimes cannot be accessed e.g. by some Thumb (16-bit) instructions</a:t>
            </a:r>
          </a:p>
          <a:p>
            <a:r>
              <a:rPr lang="en-GB" sz="2000" dirty="0"/>
              <a:t>R13: Stack Pointer (SP)</a:t>
            </a:r>
          </a:p>
          <a:p>
            <a:pPr lvl="1"/>
            <a:r>
              <a:rPr lang="en-GB" dirty="0"/>
              <a:t>Records the current address of the stack</a:t>
            </a:r>
          </a:p>
          <a:p>
            <a:pPr lvl="1"/>
            <a:r>
              <a:rPr lang="en-GB" dirty="0"/>
              <a:t>Used for saving the context of a program while switching between tasks</a:t>
            </a:r>
          </a:p>
          <a:p>
            <a:pPr lvl="1"/>
            <a:r>
              <a:rPr lang="en-GB" dirty="0"/>
              <a:t>Cortex-M4 has two SPs: Main SP, used in applications that require privileged access e.g. OS kernel, and Process SP,  used in base-level application code (when not running an exception handler)</a:t>
            </a:r>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407864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Cortex-M4 registers</a:t>
            </a:r>
          </a:p>
        </p:txBody>
      </p:sp>
      <p:sp>
        <p:nvSpPr>
          <p:cNvPr id="21510" name="Content Placeholder 2"/>
          <p:cNvSpPr>
            <a:spLocks noGrp="1"/>
          </p:cNvSpPr>
          <p:nvPr>
            <p:ph idx="1"/>
          </p:nvPr>
        </p:nvSpPr>
        <p:spPr>
          <a:xfrm>
            <a:off x="508388" y="876275"/>
            <a:ext cx="8102213" cy="4680000"/>
          </a:xfrm>
        </p:spPr>
        <p:txBody>
          <a:bodyPr/>
          <a:lstStyle/>
          <a:p>
            <a:r>
              <a:rPr lang="en-GB" sz="2000" dirty="0"/>
              <a:t>Program Counter (PC)</a:t>
            </a:r>
          </a:p>
          <a:p>
            <a:pPr lvl="1"/>
            <a:r>
              <a:rPr lang="en-GB" dirty="0"/>
              <a:t>Records the address of the current instruction code</a:t>
            </a:r>
          </a:p>
          <a:p>
            <a:pPr lvl="1"/>
            <a:r>
              <a:rPr lang="en-GB" dirty="0"/>
              <a:t>Automatically incremented by four at each operation (for 32-bit instruction code), except branching operations</a:t>
            </a:r>
          </a:p>
          <a:p>
            <a:pPr lvl="1"/>
            <a:r>
              <a:rPr lang="en-GB" dirty="0"/>
              <a:t>A branching operation, such as function calls, will change the PC to a specific address, while saving the current PC to the Link Register (LR)</a:t>
            </a:r>
          </a:p>
          <a:p>
            <a:pPr lvl="1"/>
            <a:endParaRPr lang="en-GB" sz="1600"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384203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GB" sz="3200" dirty="0"/>
              <a:t>Cortex-M4 registers</a:t>
            </a:r>
          </a:p>
        </p:txBody>
      </p:sp>
      <p:sp>
        <p:nvSpPr>
          <p:cNvPr id="22531" name="Content Placeholder 2"/>
          <p:cNvSpPr>
            <a:spLocks noGrp="1"/>
          </p:cNvSpPr>
          <p:nvPr>
            <p:ph idx="1"/>
          </p:nvPr>
        </p:nvSpPr>
        <p:spPr/>
        <p:txBody>
          <a:bodyPr/>
          <a:lstStyle/>
          <a:p>
            <a:r>
              <a:rPr lang="en-US" sz="2000" dirty="0"/>
              <a:t>R14: Link Register (LR)</a:t>
            </a:r>
          </a:p>
          <a:p>
            <a:pPr lvl="1"/>
            <a:r>
              <a:rPr lang="en-US" dirty="0"/>
              <a:t>The LR is used to store the return address of a subroutine or a function call</a:t>
            </a:r>
          </a:p>
          <a:p>
            <a:pPr lvl="1"/>
            <a:r>
              <a:rPr lang="en-US" dirty="0"/>
              <a:t>The program counter (PC) will load the value from LR after a function is finished</a:t>
            </a:r>
          </a:p>
        </p:txBody>
      </p:sp>
      <p:grpSp>
        <p:nvGrpSpPr>
          <p:cNvPr id="5" name="Group 4"/>
          <p:cNvGrpSpPr/>
          <p:nvPr/>
        </p:nvGrpSpPr>
        <p:grpSpPr>
          <a:xfrm>
            <a:off x="2027238" y="3335338"/>
            <a:ext cx="8543447" cy="2868672"/>
            <a:chOff x="333375" y="3335338"/>
            <a:chExt cx="8543447" cy="2868672"/>
          </a:xfrm>
        </p:grpSpPr>
        <p:sp>
          <p:nvSpPr>
            <p:cNvPr id="86" name="Rectangle 85"/>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19" name="Rectangle 118"/>
            <p:cNvSpPr/>
            <p:nvPr/>
          </p:nvSpPr>
          <p:spPr bwMode="auto">
            <a:xfrm>
              <a:off x="7081838" y="349567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0" name="Rectangle 119"/>
            <p:cNvSpPr/>
            <p:nvPr/>
          </p:nvSpPr>
          <p:spPr bwMode="auto">
            <a:xfrm>
              <a:off x="7081838" y="488950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1" name="Rectangle 120"/>
            <p:cNvSpPr/>
            <p:nvPr/>
          </p:nvSpPr>
          <p:spPr bwMode="auto">
            <a:xfrm>
              <a:off x="7081838" y="5348288"/>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3" name="Rectangle 122"/>
            <p:cNvSpPr/>
            <p:nvPr/>
          </p:nvSpPr>
          <p:spPr bwMode="auto">
            <a:xfrm>
              <a:off x="7081838" y="358775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4" name="Rectangle 123"/>
            <p:cNvSpPr/>
            <p:nvPr/>
          </p:nvSpPr>
          <p:spPr bwMode="auto">
            <a:xfrm>
              <a:off x="5575300" y="5329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25" name="Rectangle 124"/>
            <p:cNvSpPr/>
            <p:nvPr/>
          </p:nvSpPr>
          <p:spPr bwMode="auto">
            <a:xfrm>
              <a:off x="5575300" y="3560763"/>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26" name="Straight Arrow Connector 125"/>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27" name="Straight Arrow Connector 126"/>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28" name="Straight Connector 127"/>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9" name="Straight Connector 128"/>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51" name="Rectangle 150"/>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52" name="TextBox 40"/>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53" name="TextBox 40"/>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54" name="TextBox 40"/>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55" name="Straight Arrow Connector 154"/>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156" name="TextBox 40"/>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Load PC with the address in LR to return to the main program</a:t>
              </a:r>
            </a:p>
          </p:txBody>
        </p:sp>
        <p:sp>
          <p:nvSpPr>
            <p:cNvPr id="157" name="TextBox 40"/>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LR</a:t>
              </a:r>
            </a:p>
          </p:txBody>
        </p:sp>
        <p:sp>
          <p:nvSpPr>
            <p:cNvPr id="158" name="TextBox 40"/>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159" name="Rectangle 158"/>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0" name="Rectangle 159"/>
            <p:cNvSpPr/>
            <p:nvPr/>
          </p:nvSpPr>
          <p:spPr bwMode="auto">
            <a:xfrm>
              <a:off x="2722563" y="348932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1" name="Rectangle 160"/>
            <p:cNvSpPr/>
            <p:nvPr/>
          </p:nvSpPr>
          <p:spPr bwMode="auto">
            <a:xfrm>
              <a:off x="2722563" y="488315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2" name="Rectangle 161"/>
            <p:cNvSpPr/>
            <p:nvPr/>
          </p:nvSpPr>
          <p:spPr bwMode="auto">
            <a:xfrm>
              <a:off x="2722563" y="4881563"/>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3" name="Rectangle 162"/>
            <p:cNvSpPr/>
            <p:nvPr/>
          </p:nvSpPr>
          <p:spPr bwMode="auto">
            <a:xfrm>
              <a:off x="2722563" y="358140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4" name="Rectangle 163"/>
            <p:cNvSpPr/>
            <p:nvPr/>
          </p:nvSpPr>
          <p:spPr bwMode="auto">
            <a:xfrm>
              <a:off x="1216025" y="3551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65" name="Rectangle 164"/>
            <p:cNvSpPr/>
            <p:nvPr/>
          </p:nvSpPr>
          <p:spPr bwMode="auto">
            <a:xfrm>
              <a:off x="1216025" y="42370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66" name="Straight Arrow Connector 165"/>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67" name="Straight Arrow Connector 166"/>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68" name="Straight Connector 167"/>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9" name="Straight Connector 168"/>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0" name="Straight Connector 169"/>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1" name="Straight Connector 170"/>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2" name="Straight Connector 171"/>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3" name="Straight Connector 172"/>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4" name="Straight Connector 173"/>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5" name="Straight Connector 174"/>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6" name="Straight Connector 175"/>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7" name="Straight Connector 176"/>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8" name="Straight Connector 177"/>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9" name="Straight Connector 178"/>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0" name="Straight Connector 179"/>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1" name="Straight Connector 180"/>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2" name="Straight Connector 181"/>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3" name="Straight Connector 182"/>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4" name="Straight Connector 183"/>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5" name="Straight Connector 184"/>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6" name="Straight Connector 185"/>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7" name="Straight Connector 186"/>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8" name="Straight Connector 187"/>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9" name="Straight Connector 188"/>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90" name="Rectangle 189"/>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91" name="TextBox 40"/>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92" name="TextBox 40"/>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93" name="TextBox 40"/>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94" name="Straight Arrow Connector 193"/>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95" name="TextBox 40"/>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1. Save current</a:t>
              </a:r>
            </a:p>
            <a:p>
              <a:pPr eaLnBrk="1" hangingPunct="1">
                <a:defRPr/>
              </a:pPr>
              <a:r>
                <a:rPr lang="en-GB" sz="1100" b="0" kern="0"/>
                <a:t>PC to LR</a:t>
              </a:r>
            </a:p>
          </p:txBody>
        </p:sp>
        <p:sp>
          <p:nvSpPr>
            <p:cNvPr id="196" name="TextBox 40"/>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2. Load PC with the starting address of the subroutine</a:t>
              </a:r>
            </a:p>
          </p:txBody>
        </p:sp>
        <p:sp>
          <p:nvSpPr>
            <p:cNvPr id="197" name="TextBox 40"/>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198" name="TextBox 40"/>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sp>
          <p:nvSpPr>
            <p:cNvPr id="199" name="TextBox 40"/>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grpSp>
    </p:spTree>
    <p:extLst>
      <p:ext uri="{BB962C8B-B14F-4D97-AF65-F5344CB8AC3E}">
        <p14:creationId xmlns:p14="http://schemas.microsoft.com/office/powerpoint/2010/main" val="428219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itle 1"/>
          <p:cNvSpPr>
            <a:spLocks noGrp="1"/>
          </p:cNvSpPr>
          <p:nvPr>
            <p:ph type="title"/>
          </p:nvPr>
        </p:nvSpPr>
        <p:spPr/>
        <p:txBody>
          <a:bodyPr>
            <a:normAutofit/>
          </a:bodyPr>
          <a:lstStyle/>
          <a:p>
            <a:r>
              <a:rPr lang="en-GB" sz="3200" dirty="0"/>
              <a:t>Cortex-M4 registers</a:t>
            </a:r>
          </a:p>
        </p:txBody>
      </p:sp>
      <p:sp>
        <p:nvSpPr>
          <p:cNvPr id="23560" name="Content Placeholder 2"/>
          <p:cNvSpPr>
            <a:spLocks noGrp="1"/>
          </p:cNvSpPr>
          <p:nvPr>
            <p:ph idx="1"/>
          </p:nvPr>
        </p:nvSpPr>
        <p:spPr>
          <a:xfrm>
            <a:off x="482195" y="1219200"/>
            <a:ext cx="11155973" cy="2286000"/>
          </a:xfrm>
        </p:spPr>
        <p:txBody>
          <a:bodyPr/>
          <a:lstStyle/>
          <a:p>
            <a:r>
              <a:rPr lang="en-US" sz="2000" dirty="0" err="1"/>
              <a:t>xPSR</a:t>
            </a:r>
            <a:r>
              <a:rPr lang="en-US" sz="2000" dirty="0"/>
              <a:t>, combined Program Status Register</a:t>
            </a:r>
          </a:p>
          <a:p>
            <a:pPr lvl="1"/>
            <a:r>
              <a:rPr lang="en-US" dirty="0"/>
              <a:t>Provides information about program execution and ALU flags</a:t>
            </a:r>
          </a:p>
          <a:p>
            <a:pPr lvl="2"/>
            <a:r>
              <a:rPr lang="en-US" dirty="0"/>
              <a:t>Application PSR (APSR)</a:t>
            </a:r>
          </a:p>
          <a:p>
            <a:pPr lvl="2"/>
            <a:r>
              <a:rPr lang="en-US" dirty="0"/>
              <a:t>Interrupt PSR (IPSR)</a:t>
            </a:r>
          </a:p>
          <a:p>
            <a:pPr lvl="2"/>
            <a:r>
              <a:rPr lang="en-US" dirty="0"/>
              <a:t>Execution PSR (EPSR) </a:t>
            </a:r>
          </a:p>
        </p:txBody>
      </p:sp>
      <p:grpSp>
        <p:nvGrpSpPr>
          <p:cNvPr id="8" name="Group 7"/>
          <p:cNvGrpSpPr/>
          <p:nvPr/>
        </p:nvGrpSpPr>
        <p:grpSpPr>
          <a:xfrm>
            <a:off x="1326446" y="3751855"/>
            <a:ext cx="9036754" cy="2525175"/>
            <a:chOff x="1129858" y="3282951"/>
            <a:chExt cx="10050241" cy="2808378"/>
          </a:xfrm>
        </p:grpSpPr>
        <p:cxnSp>
          <p:nvCxnSpPr>
            <p:cNvPr id="199" name="Straight Connector 198"/>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200" name="Straight Connector 199"/>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6" name="Straight Connector 195"/>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7" name="Straight Connector 196"/>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8" name="Straight Connector 197"/>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2" name="Rectangle 1"/>
            <p:cNvSpPr/>
            <p:nvPr/>
          </p:nvSpPr>
          <p:spPr bwMode="auto">
            <a:xfrm>
              <a:off x="2634222" y="3303589"/>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5" name="Rectangle 4"/>
            <p:cNvSpPr/>
            <p:nvPr/>
          </p:nvSpPr>
          <p:spPr bwMode="auto">
            <a:xfrm>
              <a:off x="2898701"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6" name="Rectangle 5"/>
            <p:cNvSpPr/>
            <p:nvPr/>
          </p:nvSpPr>
          <p:spPr bwMode="auto">
            <a:xfrm>
              <a:off x="3158950"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7" name="Rectangle 6"/>
            <p:cNvSpPr/>
            <p:nvPr/>
          </p:nvSpPr>
          <p:spPr bwMode="auto">
            <a:xfrm>
              <a:off x="3425546"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9" name="Rectangle 8"/>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 name="Rectangle 9"/>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7" name="Rectangle 36"/>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9" name="Rectangle 38"/>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27" name="TextBox 21503"/>
            <p:cNvSpPr txBox="1">
              <a:spLocks noChangeArrowheads="1"/>
            </p:cNvSpPr>
            <p:nvPr/>
          </p:nvSpPr>
          <p:spPr bwMode="auto">
            <a:xfrm>
              <a:off x="9241990" y="388143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3628" name="TextBox 106"/>
            <p:cNvSpPr txBox="1">
              <a:spLocks noChangeArrowheads="1"/>
            </p:cNvSpPr>
            <p:nvPr/>
          </p:nvSpPr>
          <p:spPr bwMode="auto">
            <a:xfrm>
              <a:off x="6734720" y="3297239"/>
              <a:ext cx="1390106"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3629" name="TextBox 107"/>
            <p:cNvSpPr txBox="1">
              <a:spLocks noChangeArrowheads="1"/>
            </p:cNvSpPr>
            <p:nvPr/>
          </p:nvSpPr>
          <p:spPr bwMode="auto">
            <a:xfrm>
              <a:off x="5450403" y="38814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09" name="Rectangle 108"/>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0" name="Rectangle 109"/>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2" name="Rectangle 111"/>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3" name="Rectangle 112"/>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4" name="Rectangle 113"/>
            <p:cNvSpPr/>
            <p:nvPr/>
          </p:nvSpPr>
          <p:spPr bwMode="auto">
            <a:xfrm>
              <a:off x="3962970"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17" name="Rectangle 116"/>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3" name="Rectangle 132"/>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5" name="Rectangle 134"/>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6" name="Rectangle 135"/>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7" name="Rectangle 136"/>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8" name="Rectangle 137"/>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9" name="Rectangle 138"/>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62" name="TextBox 142"/>
            <p:cNvSpPr txBox="1">
              <a:spLocks noChangeArrowheads="1"/>
            </p:cNvSpPr>
            <p:nvPr/>
          </p:nvSpPr>
          <p:spPr bwMode="auto">
            <a:xfrm>
              <a:off x="6174021" y="4502151"/>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6" name="Rectangle 115"/>
            <p:cNvSpPr/>
            <p:nvPr/>
          </p:nvSpPr>
          <p:spPr bwMode="auto">
            <a:xfrm>
              <a:off x="4489812" y="4502150"/>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1" name="Rectangle 150"/>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1" name="Rectangle 160"/>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5" name="Rectangle 164"/>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85" name="TextBox 175"/>
            <p:cNvSpPr txBox="1">
              <a:spLocks noChangeArrowheads="1"/>
            </p:cNvSpPr>
            <p:nvPr/>
          </p:nvSpPr>
          <p:spPr bwMode="auto">
            <a:xfrm>
              <a:off x="6174021" y="5329239"/>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2" name="Rectangle 181"/>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3" name="Rectangle 182"/>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4" name="Rectangle 183"/>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5" name="Rectangle 184"/>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6" name="Rectangle 185"/>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7" name="Rectangle 186"/>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7" name="TextBox 187"/>
            <p:cNvSpPr txBox="1">
              <a:spLocks noChangeArrowheads="1"/>
            </p:cNvSpPr>
            <p:nvPr/>
          </p:nvSpPr>
          <p:spPr bwMode="auto">
            <a:xfrm>
              <a:off x="9307581" y="532288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75" name="Rectangle 174"/>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9" name="TextBox 189"/>
            <p:cNvSpPr txBox="1">
              <a:spLocks noChangeArrowheads="1"/>
            </p:cNvSpPr>
            <p:nvPr/>
          </p:nvSpPr>
          <p:spPr bwMode="auto">
            <a:xfrm>
              <a:off x="1129858" y="328295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APSR</a:t>
              </a:r>
            </a:p>
          </p:txBody>
        </p:sp>
        <p:sp>
          <p:nvSpPr>
            <p:cNvPr id="23700" name="TextBox 190"/>
            <p:cNvSpPr txBox="1">
              <a:spLocks noChangeArrowheads="1"/>
            </p:cNvSpPr>
            <p:nvPr/>
          </p:nvSpPr>
          <p:spPr bwMode="auto">
            <a:xfrm>
              <a:off x="1129858" y="38687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IPSR</a:t>
              </a:r>
            </a:p>
          </p:txBody>
        </p:sp>
        <p:sp>
          <p:nvSpPr>
            <p:cNvPr id="23701" name="TextBox 191"/>
            <p:cNvSpPr txBox="1">
              <a:spLocks noChangeArrowheads="1"/>
            </p:cNvSpPr>
            <p:nvPr/>
          </p:nvSpPr>
          <p:spPr bwMode="auto">
            <a:xfrm>
              <a:off x="1129858" y="4487864"/>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EPSR</a:t>
              </a:r>
            </a:p>
          </p:txBody>
        </p:sp>
        <p:sp>
          <p:nvSpPr>
            <p:cNvPr id="23702" name="TextBox 192"/>
            <p:cNvSpPr txBox="1">
              <a:spLocks noChangeArrowheads="1"/>
            </p:cNvSpPr>
            <p:nvPr/>
          </p:nvSpPr>
          <p:spPr bwMode="auto">
            <a:xfrm>
              <a:off x="1129858" y="530860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xPSR</a:t>
              </a:r>
            </a:p>
          </p:txBody>
        </p:sp>
        <p:sp>
          <p:nvSpPr>
            <p:cNvPr id="23703" name="TextBox 200"/>
            <p:cNvSpPr txBox="1">
              <a:spLocks noChangeArrowheads="1"/>
            </p:cNvSpPr>
            <p:nvPr/>
          </p:nvSpPr>
          <p:spPr bwMode="auto">
            <a:xfrm>
              <a:off x="10483988"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bit0</a:t>
              </a:r>
            </a:p>
          </p:txBody>
        </p:sp>
        <p:sp>
          <p:nvSpPr>
            <p:cNvPr id="23704" name="TextBox 201"/>
            <p:cNvSpPr txBox="1">
              <a:spLocks noChangeArrowheads="1"/>
            </p:cNvSpPr>
            <p:nvPr/>
          </p:nvSpPr>
          <p:spPr bwMode="auto">
            <a:xfrm>
              <a:off x="8499330"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3705" name="TextBox 202"/>
            <p:cNvSpPr txBox="1">
              <a:spLocks noChangeArrowheads="1"/>
            </p:cNvSpPr>
            <p:nvPr/>
          </p:nvSpPr>
          <p:spPr bwMode="auto">
            <a:xfrm>
              <a:off x="630097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3706" name="TextBox 203"/>
            <p:cNvSpPr txBox="1">
              <a:spLocks noChangeArrowheads="1"/>
            </p:cNvSpPr>
            <p:nvPr/>
          </p:nvSpPr>
          <p:spPr bwMode="auto">
            <a:xfrm>
              <a:off x="4100499"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3707" name="TextBox 204"/>
            <p:cNvSpPr txBox="1">
              <a:spLocks noChangeArrowheads="1"/>
            </p:cNvSpPr>
            <p:nvPr/>
          </p:nvSpPr>
          <p:spPr bwMode="auto">
            <a:xfrm>
              <a:off x="259825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169" name="Rectangle 168"/>
            <p:cNvSpPr/>
            <p:nvPr/>
          </p:nvSpPr>
          <p:spPr bwMode="auto">
            <a:xfrm>
              <a:off x="3692142"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72" name="Rectangle 171"/>
            <p:cNvSpPr/>
            <p:nvPr/>
          </p:nvSpPr>
          <p:spPr bwMode="auto">
            <a:xfrm>
              <a:off x="3962970" y="5327176"/>
              <a:ext cx="526843"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73" name="Rectangle 172"/>
            <p:cNvSpPr/>
            <p:nvPr/>
          </p:nvSpPr>
          <p:spPr bwMode="auto">
            <a:xfrm>
              <a:off x="4489812" y="5327176"/>
              <a:ext cx="264481"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74" name="Rectangle 173"/>
            <p:cNvSpPr/>
            <p:nvPr/>
          </p:nvSpPr>
          <p:spPr bwMode="auto">
            <a:xfrm>
              <a:off x="2634222" y="5327653"/>
              <a:ext cx="264479"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76" name="Rectangle 175"/>
            <p:cNvSpPr/>
            <p:nvPr/>
          </p:nvSpPr>
          <p:spPr bwMode="auto">
            <a:xfrm>
              <a:off x="2898701"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88" name="Rectangle 187"/>
            <p:cNvSpPr/>
            <p:nvPr/>
          </p:nvSpPr>
          <p:spPr bwMode="auto">
            <a:xfrm>
              <a:off x="3158950"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89" name="Rectangle 188"/>
            <p:cNvSpPr/>
            <p:nvPr/>
          </p:nvSpPr>
          <p:spPr bwMode="auto">
            <a:xfrm>
              <a:off x="3425546"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90" name="Rectangle 189"/>
            <p:cNvSpPr/>
            <p:nvPr/>
          </p:nvSpPr>
          <p:spPr bwMode="auto">
            <a:xfrm>
              <a:off x="3692142"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91" name="Rectangle 190"/>
            <p:cNvSpPr/>
            <p:nvPr/>
          </p:nvSpPr>
          <p:spPr bwMode="auto">
            <a:xfrm>
              <a:off x="8191475"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92" name="Rectangle 191"/>
            <p:cNvSpPr/>
            <p:nvPr/>
          </p:nvSpPr>
          <p:spPr bwMode="auto">
            <a:xfrm>
              <a:off x="8191475" y="5329464"/>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grpSp>
    </p:spTree>
    <p:extLst>
      <p:ext uri="{BB962C8B-B14F-4D97-AF65-F5344CB8AC3E}">
        <p14:creationId xmlns:p14="http://schemas.microsoft.com/office/powerpoint/2010/main" val="68144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GB" sz="3200" dirty="0"/>
              <a:t>Cortex-M4 registers</a:t>
            </a:r>
          </a:p>
        </p:txBody>
      </p:sp>
      <p:sp>
        <p:nvSpPr>
          <p:cNvPr id="24579" name="Content Placeholder 2"/>
          <p:cNvSpPr>
            <a:spLocks noGrp="1"/>
          </p:cNvSpPr>
          <p:nvPr>
            <p:ph idx="1"/>
          </p:nvPr>
        </p:nvSpPr>
        <p:spPr>
          <a:xfrm>
            <a:off x="533401" y="990600"/>
            <a:ext cx="10058400" cy="4680000"/>
          </a:xfrm>
        </p:spPr>
        <p:txBody>
          <a:bodyPr/>
          <a:lstStyle/>
          <a:p>
            <a:r>
              <a:rPr lang="en-US" sz="2000" dirty="0"/>
              <a:t>APSR</a:t>
            </a:r>
          </a:p>
          <a:p>
            <a:pPr lvl="1"/>
            <a:r>
              <a:rPr lang="en-US" dirty="0"/>
              <a:t>N: negative flag – set to one if the result from ALU is negative</a:t>
            </a:r>
          </a:p>
          <a:p>
            <a:pPr lvl="1"/>
            <a:r>
              <a:rPr lang="en-US" dirty="0"/>
              <a:t>Z: zero flag – set to one if the result from ALU is zero</a:t>
            </a:r>
          </a:p>
          <a:p>
            <a:pPr lvl="1"/>
            <a:r>
              <a:rPr lang="en-US" dirty="0"/>
              <a:t>C: carry flag – set to one if an unsigned overflow occurs</a:t>
            </a:r>
          </a:p>
          <a:p>
            <a:pPr lvl="1"/>
            <a:r>
              <a:rPr lang="en-US" dirty="0"/>
              <a:t>V: overflow flag – set to one if a signed overflow occurs</a:t>
            </a:r>
          </a:p>
          <a:p>
            <a:pPr lvl="1"/>
            <a:r>
              <a:rPr lang="en-US" dirty="0"/>
              <a:t>Q: sticky saturation flag – set to one if</a:t>
            </a:r>
            <a:r>
              <a:rPr lang="en-GB" dirty="0"/>
              <a:t> saturation has occurred in saturating arithmetic instructions, or overflow has occurred in certain multiply instructions</a:t>
            </a:r>
            <a:endParaRPr lang="en-US" dirty="0"/>
          </a:p>
          <a:p>
            <a:r>
              <a:rPr lang="en-US" sz="2000" dirty="0"/>
              <a:t>IPSR</a:t>
            </a:r>
          </a:p>
          <a:p>
            <a:pPr lvl="1"/>
            <a:r>
              <a:rPr lang="en-US" dirty="0"/>
              <a:t>ISR number – current executing interrupt service routine number</a:t>
            </a:r>
          </a:p>
          <a:p>
            <a:r>
              <a:rPr lang="en-US" sz="2000" dirty="0"/>
              <a:t>EPSR</a:t>
            </a:r>
          </a:p>
          <a:p>
            <a:pPr lvl="1"/>
            <a:r>
              <a:rPr lang="en-US" dirty="0"/>
              <a:t>T: Thumb state – always one since Cortex-M4 only supports the Thumb state (more on processor states in the next module)</a:t>
            </a:r>
          </a:p>
          <a:p>
            <a:pPr lvl="1"/>
            <a:r>
              <a:rPr lang="en-US" dirty="0"/>
              <a:t>IC/IT: Interrupt-</a:t>
            </a:r>
            <a:r>
              <a:rPr lang="en-US" dirty="0" err="1"/>
              <a:t>Continuable</a:t>
            </a:r>
            <a:r>
              <a:rPr lang="en-US" dirty="0"/>
              <a:t> Instruction (ICI) bit, IF-THEN instruction status bit</a:t>
            </a:r>
          </a:p>
        </p:txBody>
      </p:sp>
    </p:spTree>
    <p:extLst>
      <p:ext uri="{BB962C8B-B14F-4D97-AF65-F5344CB8AC3E}">
        <p14:creationId xmlns:p14="http://schemas.microsoft.com/office/powerpoint/2010/main" val="375344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Title 1"/>
          <p:cNvSpPr>
            <a:spLocks noGrp="1"/>
          </p:cNvSpPr>
          <p:nvPr>
            <p:ph type="title"/>
          </p:nvPr>
        </p:nvSpPr>
        <p:spPr/>
        <p:txBody>
          <a:bodyPr>
            <a:normAutofit/>
          </a:bodyPr>
          <a:lstStyle/>
          <a:p>
            <a:r>
              <a:rPr lang="en-GB" sz="3200" dirty="0"/>
              <a:t>Cortex-M4 registers</a:t>
            </a:r>
          </a:p>
        </p:txBody>
      </p:sp>
      <p:sp>
        <p:nvSpPr>
          <p:cNvPr id="25612" name="Content Placeholder 2"/>
          <p:cNvSpPr>
            <a:spLocks noGrp="1"/>
          </p:cNvSpPr>
          <p:nvPr>
            <p:ph idx="1"/>
          </p:nvPr>
        </p:nvSpPr>
        <p:spPr>
          <a:xfrm>
            <a:off x="457202" y="990600"/>
            <a:ext cx="10058399" cy="4680000"/>
          </a:xfrm>
        </p:spPr>
        <p:txBody>
          <a:bodyPr/>
          <a:lstStyle/>
          <a:p>
            <a:r>
              <a:rPr lang="en-GB" sz="2000" dirty="0"/>
              <a:t>Exception mask registers</a:t>
            </a:r>
          </a:p>
          <a:p>
            <a:pPr lvl="1"/>
            <a:r>
              <a:rPr lang="en-GB" dirty="0"/>
              <a:t>1-bit PRIMASK </a:t>
            </a:r>
          </a:p>
          <a:p>
            <a:pPr lvl="5"/>
            <a:r>
              <a:rPr lang="en-GB" sz="2000" dirty="0"/>
              <a:t>If set to one, will block all the interrupts apart from non-</a:t>
            </a:r>
            <a:r>
              <a:rPr lang="en-GB" sz="2000" dirty="0" err="1"/>
              <a:t>maskable</a:t>
            </a:r>
            <a:r>
              <a:rPr lang="en-GB" sz="2000" dirty="0"/>
              <a:t> interrupt (NMI) and the  hard fault exception</a:t>
            </a:r>
          </a:p>
          <a:p>
            <a:pPr lvl="1"/>
            <a:r>
              <a:rPr lang="en-GB" dirty="0"/>
              <a:t>1-bit FAULTMASK </a:t>
            </a:r>
          </a:p>
          <a:p>
            <a:pPr lvl="5"/>
            <a:r>
              <a:rPr lang="en-GB" sz="2000" dirty="0"/>
              <a:t>If set to one, will block all the interrupts apart from NMI</a:t>
            </a:r>
          </a:p>
          <a:p>
            <a:pPr lvl="1"/>
            <a:r>
              <a:rPr lang="en-GB" dirty="0"/>
              <a:t>1-bit BASEPRI </a:t>
            </a:r>
          </a:p>
          <a:p>
            <a:pPr lvl="5"/>
            <a:r>
              <a:rPr lang="en-GB" sz="2000" dirty="0"/>
              <a:t>IF set to one, will block all interrupts of the same or lower level (only allowing for interrupts with higher priorities)</a:t>
            </a:r>
          </a:p>
          <a:p>
            <a:r>
              <a:rPr lang="en-GB" sz="2000" dirty="0"/>
              <a:t>CONTROL: special register</a:t>
            </a:r>
          </a:p>
          <a:p>
            <a:pPr lvl="1"/>
            <a:r>
              <a:rPr lang="en-GB" dirty="0"/>
              <a:t>1-bit stack definition</a:t>
            </a:r>
          </a:p>
          <a:p>
            <a:pPr lvl="5"/>
            <a:r>
              <a:rPr lang="en-GB" sz="2000" dirty="0"/>
              <a:t>Set to one to use the process stack pointer (PSP)</a:t>
            </a:r>
          </a:p>
          <a:p>
            <a:pPr lvl="5"/>
            <a:r>
              <a:rPr lang="en-GB" sz="2000" dirty="0"/>
              <a:t>Clear to zero to use the main stack pointer (MSP)</a:t>
            </a:r>
          </a:p>
        </p:txBody>
      </p:sp>
    </p:spTree>
    <p:extLst>
      <p:ext uri="{BB962C8B-B14F-4D97-AF65-F5344CB8AC3E}">
        <p14:creationId xmlns:p14="http://schemas.microsoft.com/office/powerpoint/2010/main" val="22493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bwMode="auto">
          <a:xfrm>
            <a:off x="344062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3" name="Rectangle 112"/>
          <p:cNvSpPr/>
          <p:nvPr/>
        </p:nvSpPr>
        <p:spPr bwMode="auto">
          <a:xfrm>
            <a:off x="370721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4" name="Rectangle 113"/>
          <p:cNvSpPr/>
          <p:nvPr/>
        </p:nvSpPr>
        <p:spPr bwMode="auto">
          <a:xfrm>
            <a:off x="396746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423406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5" name="Rectangle 134"/>
          <p:cNvSpPr/>
          <p:nvPr/>
        </p:nvSpPr>
        <p:spPr bwMode="auto">
          <a:xfrm>
            <a:off x="237847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6" name="Rectangle 135"/>
          <p:cNvSpPr/>
          <p:nvPr/>
        </p:nvSpPr>
        <p:spPr bwMode="auto">
          <a:xfrm>
            <a:off x="2645066"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7" name="Rectangle 136"/>
          <p:cNvSpPr/>
          <p:nvPr/>
        </p:nvSpPr>
        <p:spPr bwMode="auto">
          <a:xfrm>
            <a:off x="2905314"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8" name="Rectangle 137"/>
          <p:cNvSpPr/>
          <p:nvPr/>
        </p:nvSpPr>
        <p:spPr bwMode="auto">
          <a:xfrm>
            <a:off x="317191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4234061" y="3876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611" name="Title 1"/>
          <p:cNvSpPr>
            <a:spLocks noGrp="1"/>
          </p:cNvSpPr>
          <p:nvPr>
            <p:ph type="title"/>
          </p:nvPr>
        </p:nvSpPr>
        <p:spPr/>
        <p:txBody>
          <a:bodyPr>
            <a:normAutofit/>
          </a:bodyPr>
          <a:lstStyle/>
          <a:p>
            <a:r>
              <a:rPr lang="en-GB" sz="3200" dirty="0"/>
              <a:t>Cortex-M4 registers</a:t>
            </a:r>
          </a:p>
        </p:txBody>
      </p:sp>
      <p:grpSp>
        <p:nvGrpSpPr>
          <p:cNvPr id="25613" name="Group 155"/>
          <p:cNvGrpSpPr>
            <a:grpSpLocks/>
          </p:cNvGrpSpPr>
          <p:nvPr/>
        </p:nvGrpSpPr>
        <p:grpSpPr bwMode="auto">
          <a:xfrm>
            <a:off x="2378471" y="2005013"/>
            <a:ext cx="8461243" cy="3395662"/>
            <a:chOff x="1975669" y="3282630"/>
            <a:chExt cx="6347853" cy="2695589"/>
          </a:xfrm>
        </p:grpSpPr>
        <p:cxnSp>
          <p:nvCxnSpPr>
            <p:cNvPr id="4" name="Straight Connector 3"/>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5" name="Straight Connector 4"/>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 name="Straight Connector 5"/>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78" name="Rectangle 77"/>
          <p:cNvSpPr/>
          <p:nvPr/>
        </p:nvSpPr>
        <p:spPr bwMode="auto">
          <a:xfrm>
            <a:off x="237847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p:cNvSpPr/>
          <p:nvPr/>
        </p:nvSpPr>
        <p:spPr bwMode="auto">
          <a:xfrm>
            <a:off x="26450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0" name="Rectangle 79"/>
          <p:cNvSpPr/>
          <p:nvPr/>
        </p:nvSpPr>
        <p:spPr bwMode="auto">
          <a:xfrm>
            <a:off x="290531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p:cNvSpPr/>
          <p:nvPr/>
        </p:nvSpPr>
        <p:spPr bwMode="auto">
          <a:xfrm>
            <a:off x="31719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2" name="Rectangle 81"/>
          <p:cNvSpPr/>
          <p:nvPr/>
        </p:nvSpPr>
        <p:spPr bwMode="auto">
          <a:xfrm>
            <a:off x="34406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83" name="Rectangle 82"/>
          <p:cNvSpPr/>
          <p:nvPr/>
        </p:nvSpPr>
        <p:spPr bwMode="auto">
          <a:xfrm>
            <a:off x="370721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4" name="Rectangle 83"/>
          <p:cNvSpPr/>
          <p:nvPr/>
        </p:nvSpPr>
        <p:spPr bwMode="auto">
          <a:xfrm>
            <a:off x="39674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5" name="Rectangle 84"/>
          <p:cNvSpPr/>
          <p:nvPr/>
        </p:nvSpPr>
        <p:spPr bwMode="auto">
          <a:xfrm>
            <a:off x="44943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6" name="Rectangle 85"/>
          <p:cNvSpPr/>
          <p:nvPr/>
        </p:nvSpPr>
        <p:spPr bwMode="auto">
          <a:xfrm>
            <a:off x="476090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7" name="Rectangle 86"/>
          <p:cNvSpPr/>
          <p:nvPr/>
        </p:nvSpPr>
        <p:spPr bwMode="auto">
          <a:xfrm>
            <a:off x="50211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8" name="Rectangle 87"/>
          <p:cNvSpPr/>
          <p:nvPr/>
        </p:nvSpPr>
        <p:spPr bwMode="auto">
          <a:xfrm>
            <a:off x="52877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9" name="Rectangle 88"/>
          <p:cNvSpPr/>
          <p:nvPr/>
        </p:nvSpPr>
        <p:spPr bwMode="auto">
          <a:xfrm>
            <a:off x="555434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0" name="Rectangle 89"/>
          <p:cNvSpPr/>
          <p:nvPr/>
        </p:nvSpPr>
        <p:spPr bwMode="auto">
          <a:xfrm>
            <a:off x="58209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1" name="Rectangle 90"/>
          <p:cNvSpPr/>
          <p:nvPr/>
        </p:nvSpPr>
        <p:spPr bwMode="auto">
          <a:xfrm>
            <a:off x="608119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2" name="Rectangle 91"/>
          <p:cNvSpPr/>
          <p:nvPr/>
        </p:nvSpPr>
        <p:spPr bwMode="auto">
          <a:xfrm>
            <a:off x="6347787" y="3876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3" name="Rectangle 92"/>
          <p:cNvSpPr/>
          <p:nvPr/>
        </p:nvSpPr>
        <p:spPr bwMode="auto">
          <a:xfrm>
            <a:off x="660591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4" name="Rectangle 93"/>
          <p:cNvSpPr/>
          <p:nvPr/>
        </p:nvSpPr>
        <p:spPr bwMode="auto">
          <a:xfrm>
            <a:off x="687251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5" name="Rectangle 94"/>
          <p:cNvSpPr/>
          <p:nvPr/>
        </p:nvSpPr>
        <p:spPr bwMode="auto">
          <a:xfrm>
            <a:off x="713276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6" name="Rectangle 95"/>
          <p:cNvSpPr/>
          <p:nvPr/>
        </p:nvSpPr>
        <p:spPr bwMode="auto">
          <a:xfrm>
            <a:off x="739935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7" name="Rectangle 96"/>
          <p:cNvSpPr/>
          <p:nvPr/>
        </p:nvSpPr>
        <p:spPr bwMode="auto">
          <a:xfrm>
            <a:off x="76659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8" name="Rectangle 97"/>
          <p:cNvSpPr/>
          <p:nvPr/>
        </p:nvSpPr>
        <p:spPr bwMode="auto">
          <a:xfrm>
            <a:off x="79325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9" name="Rectangle 98"/>
          <p:cNvSpPr/>
          <p:nvPr/>
        </p:nvSpPr>
        <p:spPr bwMode="auto">
          <a:xfrm>
            <a:off x="819279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0" name="Rectangle 99"/>
          <p:cNvSpPr/>
          <p:nvPr/>
        </p:nvSpPr>
        <p:spPr bwMode="auto">
          <a:xfrm>
            <a:off x="845939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1" name="Rectangle 100"/>
          <p:cNvSpPr/>
          <p:nvPr/>
        </p:nvSpPr>
        <p:spPr bwMode="auto">
          <a:xfrm>
            <a:off x="871964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2" name="Rectangle 101"/>
          <p:cNvSpPr/>
          <p:nvPr/>
        </p:nvSpPr>
        <p:spPr bwMode="auto">
          <a:xfrm>
            <a:off x="898623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3" name="Rectangle 102"/>
          <p:cNvSpPr/>
          <p:nvPr/>
        </p:nvSpPr>
        <p:spPr bwMode="auto">
          <a:xfrm>
            <a:off x="924648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4" name="Rectangle 103"/>
          <p:cNvSpPr/>
          <p:nvPr/>
        </p:nvSpPr>
        <p:spPr bwMode="auto">
          <a:xfrm>
            <a:off x="951308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5" name="Rectangle 104"/>
          <p:cNvSpPr/>
          <p:nvPr/>
        </p:nvSpPr>
        <p:spPr bwMode="auto">
          <a:xfrm>
            <a:off x="977967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6" name="Rectangle 105"/>
          <p:cNvSpPr/>
          <p:nvPr/>
        </p:nvSpPr>
        <p:spPr bwMode="auto">
          <a:xfrm>
            <a:off x="1004627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7" name="Rectangle 106"/>
          <p:cNvSpPr/>
          <p:nvPr/>
        </p:nvSpPr>
        <p:spPr bwMode="auto">
          <a:xfrm>
            <a:off x="103065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8" name="Rectangle 107"/>
          <p:cNvSpPr/>
          <p:nvPr/>
        </p:nvSpPr>
        <p:spPr bwMode="auto">
          <a:xfrm>
            <a:off x="10573118" y="3876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9" name="Rectangle 108"/>
          <p:cNvSpPr/>
          <p:nvPr/>
        </p:nvSpPr>
        <p:spPr bwMode="auto">
          <a:xfrm>
            <a:off x="2378471" y="3876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46" name="TextBox 109"/>
          <p:cNvSpPr txBox="1">
            <a:spLocks noChangeArrowheads="1"/>
          </p:cNvSpPr>
          <p:nvPr/>
        </p:nvSpPr>
        <p:spPr bwMode="auto">
          <a:xfrm>
            <a:off x="5918269" y="3876676"/>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5" name="Rectangle 114"/>
          <p:cNvSpPr/>
          <p:nvPr/>
        </p:nvSpPr>
        <p:spPr bwMode="auto">
          <a:xfrm>
            <a:off x="449431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6" name="Rectangle 115"/>
          <p:cNvSpPr/>
          <p:nvPr/>
        </p:nvSpPr>
        <p:spPr bwMode="auto">
          <a:xfrm>
            <a:off x="476090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7" name="Rectangle 116"/>
          <p:cNvSpPr/>
          <p:nvPr/>
        </p:nvSpPr>
        <p:spPr bwMode="auto">
          <a:xfrm>
            <a:off x="50211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2877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55434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82094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608119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347787" y="478948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60591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872515"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713276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39935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6659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9325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819279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45939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71964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98623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65" name="TextBox 132"/>
          <p:cNvSpPr txBox="1">
            <a:spLocks noChangeArrowheads="1"/>
          </p:cNvSpPr>
          <p:nvPr/>
        </p:nvSpPr>
        <p:spPr bwMode="auto">
          <a:xfrm>
            <a:off x="5918269" y="478948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39" name="Rectangle 138"/>
          <p:cNvSpPr/>
          <p:nvPr/>
        </p:nvSpPr>
        <p:spPr bwMode="auto">
          <a:xfrm>
            <a:off x="9246487"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9513083"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9779679"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2" name="Rectangle 141"/>
          <p:cNvSpPr/>
          <p:nvPr/>
        </p:nvSpPr>
        <p:spPr bwMode="auto">
          <a:xfrm>
            <a:off x="10046274"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3" name="Rectangle 142"/>
          <p:cNvSpPr/>
          <p:nvPr/>
        </p:nvSpPr>
        <p:spPr bwMode="auto">
          <a:xfrm>
            <a:off x="10306522" y="479107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4" name="Rectangle 143"/>
          <p:cNvSpPr/>
          <p:nvPr/>
        </p:nvSpPr>
        <p:spPr bwMode="auto">
          <a:xfrm>
            <a:off x="10573118" y="479107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2" name="TextBox 144"/>
          <p:cNvSpPr txBox="1">
            <a:spLocks noChangeArrowheads="1"/>
          </p:cNvSpPr>
          <p:nvPr/>
        </p:nvSpPr>
        <p:spPr bwMode="auto">
          <a:xfrm>
            <a:off x="10064260" y="3325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 </a:t>
            </a:r>
          </a:p>
        </p:txBody>
      </p:sp>
      <p:sp>
        <p:nvSpPr>
          <p:cNvPr id="146" name="Rectangle 145"/>
          <p:cNvSpPr/>
          <p:nvPr/>
        </p:nvSpPr>
        <p:spPr bwMode="auto">
          <a:xfrm>
            <a:off x="2378471" y="478948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4" name="TextBox 148"/>
          <p:cNvSpPr txBox="1">
            <a:spLocks noChangeArrowheads="1"/>
          </p:cNvSpPr>
          <p:nvPr/>
        </p:nvSpPr>
        <p:spPr bwMode="auto">
          <a:xfrm>
            <a:off x="876224" y="3862389"/>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a:t>
            </a:r>
          </a:p>
        </p:txBody>
      </p:sp>
      <p:sp>
        <p:nvSpPr>
          <p:cNvPr id="25675" name="TextBox 149"/>
          <p:cNvSpPr txBox="1">
            <a:spLocks noChangeArrowheads="1"/>
          </p:cNvSpPr>
          <p:nvPr/>
        </p:nvSpPr>
        <p:spPr bwMode="auto">
          <a:xfrm>
            <a:off x="876224" y="4770439"/>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CONTROL</a:t>
            </a:r>
          </a:p>
        </p:txBody>
      </p:sp>
      <p:sp>
        <p:nvSpPr>
          <p:cNvPr id="25676" name="TextBox 151"/>
          <p:cNvSpPr txBox="1">
            <a:spLocks noChangeArrowheads="1"/>
          </p:cNvSpPr>
          <p:nvPr/>
        </p:nvSpPr>
        <p:spPr bwMode="auto">
          <a:xfrm>
            <a:off x="8245695"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5677" name="TextBox 152"/>
          <p:cNvSpPr txBox="1">
            <a:spLocks noChangeArrowheads="1"/>
          </p:cNvSpPr>
          <p:nvPr/>
        </p:nvSpPr>
        <p:spPr bwMode="auto">
          <a:xfrm>
            <a:off x="6045221"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5678" name="TextBox 153"/>
          <p:cNvSpPr txBox="1">
            <a:spLocks noChangeArrowheads="1"/>
          </p:cNvSpPr>
          <p:nvPr/>
        </p:nvSpPr>
        <p:spPr bwMode="auto">
          <a:xfrm>
            <a:off x="3844748"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5679" name="TextBox 154"/>
          <p:cNvSpPr txBox="1">
            <a:spLocks noChangeArrowheads="1"/>
          </p:cNvSpPr>
          <p:nvPr/>
        </p:nvSpPr>
        <p:spPr bwMode="auto">
          <a:xfrm>
            <a:off x="2342500" y="5243514"/>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25680" name="TextBox 156"/>
          <p:cNvSpPr txBox="1">
            <a:spLocks noChangeArrowheads="1"/>
          </p:cNvSpPr>
          <p:nvPr/>
        </p:nvSpPr>
        <p:spPr bwMode="auto">
          <a:xfrm>
            <a:off x="9411523" y="5495926"/>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Stack definition</a:t>
            </a:r>
          </a:p>
        </p:txBody>
      </p:sp>
      <p:cxnSp>
        <p:nvCxnSpPr>
          <p:cNvPr id="161" name="Straight Arrow Connector 160"/>
          <p:cNvCxnSpPr/>
          <p:nvPr/>
        </p:nvCxnSpPr>
        <p:spPr bwMode="auto">
          <a:xfrm flipH="1">
            <a:off x="10697954" y="3617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5" name="Straight Arrow Connector 164"/>
          <p:cNvCxnSpPr/>
          <p:nvPr/>
        </p:nvCxnSpPr>
        <p:spPr bwMode="auto">
          <a:xfrm flipV="1">
            <a:off x="10439820" y="5097464"/>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0" name="Rectangle 109"/>
          <p:cNvSpPr/>
          <p:nvPr/>
        </p:nvSpPr>
        <p:spPr bwMode="auto">
          <a:xfrm>
            <a:off x="4234061" y="2914649"/>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3" name="Rectangle 132"/>
          <p:cNvSpPr/>
          <p:nvPr/>
        </p:nvSpPr>
        <p:spPr bwMode="auto">
          <a:xfrm>
            <a:off x="237847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5" name="Rectangle 144"/>
          <p:cNvSpPr/>
          <p:nvPr/>
        </p:nvSpPr>
        <p:spPr bwMode="auto">
          <a:xfrm>
            <a:off x="26450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7" name="Rectangle 146"/>
          <p:cNvSpPr/>
          <p:nvPr/>
        </p:nvSpPr>
        <p:spPr bwMode="auto">
          <a:xfrm>
            <a:off x="290531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8" name="Rectangle 147"/>
          <p:cNvSpPr/>
          <p:nvPr/>
        </p:nvSpPr>
        <p:spPr bwMode="auto">
          <a:xfrm>
            <a:off x="31719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9" name="Rectangle 148"/>
          <p:cNvSpPr/>
          <p:nvPr/>
        </p:nvSpPr>
        <p:spPr bwMode="auto">
          <a:xfrm>
            <a:off x="34406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50" name="Rectangle 149"/>
          <p:cNvSpPr/>
          <p:nvPr/>
        </p:nvSpPr>
        <p:spPr bwMode="auto">
          <a:xfrm>
            <a:off x="370721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1" name="Rectangle 150"/>
          <p:cNvSpPr/>
          <p:nvPr/>
        </p:nvSpPr>
        <p:spPr bwMode="auto">
          <a:xfrm>
            <a:off x="39674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44943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476090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0211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2877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555434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58209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08119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347787" y="2914649"/>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660591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687251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13276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739935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76659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79325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819279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9" name="Rectangle 168"/>
          <p:cNvSpPr/>
          <p:nvPr/>
        </p:nvSpPr>
        <p:spPr bwMode="auto">
          <a:xfrm>
            <a:off x="845939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0" name="Rectangle 169"/>
          <p:cNvSpPr/>
          <p:nvPr/>
        </p:nvSpPr>
        <p:spPr bwMode="auto">
          <a:xfrm>
            <a:off x="871964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1" name="Rectangle 170"/>
          <p:cNvSpPr/>
          <p:nvPr/>
        </p:nvSpPr>
        <p:spPr bwMode="auto">
          <a:xfrm>
            <a:off x="898623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2" name="Rectangle 171"/>
          <p:cNvSpPr/>
          <p:nvPr/>
        </p:nvSpPr>
        <p:spPr bwMode="auto">
          <a:xfrm>
            <a:off x="924648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3" name="Rectangle 172"/>
          <p:cNvSpPr/>
          <p:nvPr/>
        </p:nvSpPr>
        <p:spPr bwMode="auto">
          <a:xfrm>
            <a:off x="951308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4" name="Rectangle 173"/>
          <p:cNvSpPr/>
          <p:nvPr/>
        </p:nvSpPr>
        <p:spPr bwMode="auto">
          <a:xfrm>
            <a:off x="977967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5" name="Rectangle 174"/>
          <p:cNvSpPr/>
          <p:nvPr/>
        </p:nvSpPr>
        <p:spPr bwMode="auto">
          <a:xfrm>
            <a:off x="1004627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6" name="Rectangle 175"/>
          <p:cNvSpPr/>
          <p:nvPr/>
        </p:nvSpPr>
        <p:spPr bwMode="auto">
          <a:xfrm>
            <a:off x="103065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7" name="Rectangle 176"/>
          <p:cNvSpPr/>
          <p:nvPr/>
        </p:nvSpPr>
        <p:spPr bwMode="auto">
          <a:xfrm>
            <a:off x="10573118" y="2914649"/>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8" name="Rectangle 177"/>
          <p:cNvSpPr/>
          <p:nvPr/>
        </p:nvSpPr>
        <p:spPr bwMode="auto">
          <a:xfrm>
            <a:off x="2378471" y="2914649"/>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9" name="TextBox 109"/>
          <p:cNvSpPr txBox="1">
            <a:spLocks noChangeArrowheads="1"/>
          </p:cNvSpPr>
          <p:nvPr/>
        </p:nvSpPr>
        <p:spPr bwMode="auto">
          <a:xfrm>
            <a:off x="5918269" y="29146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0" name="TextBox 144"/>
          <p:cNvSpPr txBox="1">
            <a:spLocks noChangeArrowheads="1"/>
          </p:cNvSpPr>
          <p:nvPr/>
        </p:nvSpPr>
        <p:spPr bwMode="auto">
          <a:xfrm>
            <a:off x="9940482" y="2363789"/>
            <a:ext cx="1792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 </a:t>
            </a:r>
          </a:p>
        </p:txBody>
      </p:sp>
      <p:sp>
        <p:nvSpPr>
          <p:cNvPr id="181" name="TextBox 148"/>
          <p:cNvSpPr txBox="1">
            <a:spLocks noChangeArrowheads="1"/>
          </p:cNvSpPr>
          <p:nvPr/>
        </p:nvSpPr>
        <p:spPr bwMode="auto">
          <a:xfrm>
            <a:off x="586354" y="2900364"/>
            <a:ext cx="16799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a:t>
            </a:r>
          </a:p>
        </p:txBody>
      </p:sp>
      <p:cxnSp>
        <p:nvCxnSpPr>
          <p:cNvPr id="182" name="Straight Arrow Connector 181"/>
          <p:cNvCxnSpPr/>
          <p:nvPr/>
        </p:nvCxnSpPr>
        <p:spPr bwMode="auto">
          <a:xfrm flipH="1">
            <a:off x="10697954" y="2655889"/>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83" name="Rectangle 182"/>
          <p:cNvSpPr/>
          <p:nvPr/>
        </p:nvSpPr>
        <p:spPr bwMode="auto">
          <a:xfrm>
            <a:off x="4234061" y="1971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4" name="Rectangle 183"/>
          <p:cNvSpPr/>
          <p:nvPr/>
        </p:nvSpPr>
        <p:spPr bwMode="auto">
          <a:xfrm>
            <a:off x="237847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5" name="Rectangle 184"/>
          <p:cNvSpPr/>
          <p:nvPr/>
        </p:nvSpPr>
        <p:spPr bwMode="auto">
          <a:xfrm>
            <a:off x="26450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6" name="Rectangle 185"/>
          <p:cNvSpPr/>
          <p:nvPr/>
        </p:nvSpPr>
        <p:spPr bwMode="auto">
          <a:xfrm>
            <a:off x="290531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7" name="Rectangle 186"/>
          <p:cNvSpPr/>
          <p:nvPr/>
        </p:nvSpPr>
        <p:spPr bwMode="auto">
          <a:xfrm>
            <a:off x="31719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8" name="Rectangle 187"/>
          <p:cNvSpPr/>
          <p:nvPr/>
        </p:nvSpPr>
        <p:spPr bwMode="auto">
          <a:xfrm>
            <a:off x="34406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89" name="Rectangle 188"/>
          <p:cNvSpPr/>
          <p:nvPr/>
        </p:nvSpPr>
        <p:spPr bwMode="auto">
          <a:xfrm>
            <a:off x="370721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0" name="Rectangle 189"/>
          <p:cNvSpPr/>
          <p:nvPr/>
        </p:nvSpPr>
        <p:spPr bwMode="auto">
          <a:xfrm>
            <a:off x="39674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1" name="Rectangle 190"/>
          <p:cNvSpPr/>
          <p:nvPr/>
        </p:nvSpPr>
        <p:spPr bwMode="auto">
          <a:xfrm>
            <a:off x="44943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2" name="Rectangle 191"/>
          <p:cNvSpPr/>
          <p:nvPr/>
        </p:nvSpPr>
        <p:spPr bwMode="auto">
          <a:xfrm>
            <a:off x="476090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3" name="Rectangle 192"/>
          <p:cNvSpPr/>
          <p:nvPr/>
        </p:nvSpPr>
        <p:spPr bwMode="auto">
          <a:xfrm>
            <a:off x="50211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4" name="Rectangle 193"/>
          <p:cNvSpPr/>
          <p:nvPr/>
        </p:nvSpPr>
        <p:spPr bwMode="auto">
          <a:xfrm>
            <a:off x="52877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5" name="Rectangle 194"/>
          <p:cNvSpPr/>
          <p:nvPr/>
        </p:nvSpPr>
        <p:spPr bwMode="auto">
          <a:xfrm>
            <a:off x="555434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6" name="Rectangle 195"/>
          <p:cNvSpPr/>
          <p:nvPr/>
        </p:nvSpPr>
        <p:spPr bwMode="auto">
          <a:xfrm>
            <a:off x="58209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7" name="Rectangle 196"/>
          <p:cNvSpPr/>
          <p:nvPr/>
        </p:nvSpPr>
        <p:spPr bwMode="auto">
          <a:xfrm>
            <a:off x="608119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8" name="Rectangle 197"/>
          <p:cNvSpPr/>
          <p:nvPr/>
        </p:nvSpPr>
        <p:spPr bwMode="auto">
          <a:xfrm>
            <a:off x="6347787" y="1971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9" name="Rectangle 198"/>
          <p:cNvSpPr/>
          <p:nvPr/>
        </p:nvSpPr>
        <p:spPr bwMode="auto">
          <a:xfrm>
            <a:off x="660591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0" name="Rectangle 199"/>
          <p:cNvSpPr/>
          <p:nvPr/>
        </p:nvSpPr>
        <p:spPr bwMode="auto">
          <a:xfrm>
            <a:off x="687251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1" name="Rectangle 200"/>
          <p:cNvSpPr/>
          <p:nvPr/>
        </p:nvSpPr>
        <p:spPr bwMode="auto">
          <a:xfrm>
            <a:off x="713276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2" name="Rectangle 201"/>
          <p:cNvSpPr/>
          <p:nvPr/>
        </p:nvSpPr>
        <p:spPr bwMode="auto">
          <a:xfrm>
            <a:off x="739935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3" name="Rectangle 202"/>
          <p:cNvSpPr/>
          <p:nvPr/>
        </p:nvSpPr>
        <p:spPr bwMode="auto">
          <a:xfrm>
            <a:off x="76659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4" name="Rectangle 203"/>
          <p:cNvSpPr/>
          <p:nvPr/>
        </p:nvSpPr>
        <p:spPr bwMode="auto">
          <a:xfrm>
            <a:off x="79325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5" name="Rectangle 204"/>
          <p:cNvSpPr/>
          <p:nvPr/>
        </p:nvSpPr>
        <p:spPr bwMode="auto">
          <a:xfrm>
            <a:off x="819279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6" name="Rectangle 205"/>
          <p:cNvSpPr/>
          <p:nvPr/>
        </p:nvSpPr>
        <p:spPr bwMode="auto">
          <a:xfrm>
            <a:off x="845939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7" name="Rectangle 206"/>
          <p:cNvSpPr/>
          <p:nvPr/>
        </p:nvSpPr>
        <p:spPr bwMode="auto">
          <a:xfrm>
            <a:off x="871964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8" name="Rectangle 207"/>
          <p:cNvSpPr/>
          <p:nvPr/>
        </p:nvSpPr>
        <p:spPr bwMode="auto">
          <a:xfrm>
            <a:off x="898623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9" name="Rectangle 208"/>
          <p:cNvSpPr/>
          <p:nvPr/>
        </p:nvSpPr>
        <p:spPr bwMode="auto">
          <a:xfrm>
            <a:off x="924648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0" name="Rectangle 209"/>
          <p:cNvSpPr/>
          <p:nvPr/>
        </p:nvSpPr>
        <p:spPr bwMode="auto">
          <a:xfrm>
            <a:off x="951308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1" name="Rectangle 210"/>
          <p:cNvSpPr/>
          <p:nvPr/>
        </p:nvSpPr>
        <p:spPr bwMode="auto">
          <a:xfrm>
            <a:off x="977967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2" name="Rectangle 211"/>
          <p:cNvSpPr/>
          <p:nvPr/>
        </p:nvSpPr>
        <p:spPr bwMode="auto">
          <a:xfrm>
            <a:off x="1004627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3" name="Rectangle 212"/>
          <p:cNvSpPr/>
          <p:nvPr/>
        </p:nvSpPr>
        <p:spPr bwMode="auto">
          <a:xfrm>
            <a:off x="103065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4" name="Rectangle 213"/>
          <p:cNvSpPr/>
          <p:nvPr/>
        </p:nvSpPr>
        <p:spPr bwMode="auto">
          <a:xfrm>
            <a:off x="10573118" y="1971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5" name="Rectangle 214"/>
          <p:cNvSpPr/>
          <p:nvPr/>
        </p:nvSpPr>
        <p:spPr bwMode="auto">
          <a:xfrm>
            <a:off x="2378471" y="1971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6" name="TextBox 109"/>
          <p:cNvSpPr txBox="1">
            <a:spLocks noChangeArrowheads="1"/>
          </p:cNvSpPr>
          <p:nvPr/>
        </p:nvSpPr>
        <p:spPr bwMode="auto">
          <a:xfrm>
            <a:off x="5918269" y="1971675"/>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17" name="TextBox 144"/>
          <p:cNvSpPr txBox="1">
            <a:spLocks noChangeArrowheads="1"/>
          </p:cNvSpPr>
          <p:nvPr/>
        </p:nvSpPr>
        <p:spPr bwMode="auto">
          <a:xfrm>
            <a:off x="9940483" y="1420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sp>
        <p:nvSpPr>
          <p:cNvPr id="218" name="TextBox 148"/>
          <p:cNvSpPr txBox="1">
            <a:spLocks noChangeArrowheads="1"/>
          </p:cNvSpPr>
          <p:nvPr/>
        </p:nvSpPr>
        <p:spPr bwMode="auto">
          <a:xfrm>
            <a:off x="876224" y="1957388"/>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cxnSp>
        <p:nvCxnSpPr>
          <p:cNvPr id="219" name="Straight Arrow Connector 218"/>
          <p:cNvCxnSpPr/>
          <p:nvPr/>
        </p:nvCxnSpPr>
        <p:spPr bwMode="auto">
          <a:xfrm flipH="1">
            <a:off x="10697954" y="1712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660036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1155973" cy="4680000"/>
          </a:xfrm>
        </p:spPr>
        <p:txBody>
          <a:bodyPr/>
          <a:lstStyle/>
          <a:p>
            <a:r>
              <a:rPr lang="en-GB" sz="2000" dirty="0"/>
              <a:t>Architecture Reference Manual:</a:t>
            </a:r>
          </a:p>
          <a:p>
            <a:pPr marL="538162" lvl="1" indent="0">
              <a:buNone/>
            </a:pPr>
            <a:r>
              <a:rPr lang="en-GB" dirty="0"/>
              <a:t>	http://infocenter.arm.com/help/index.jsp?topic=/com.arm.doc.ddi0403c/index.html</a:t>
            </a:r>
          </a:p>
          <a:p>
            <a:r>
              <a:rPr lang="en-GB" sz="2000" dirty="0"/>
              <a:t>Cortex-M4 Technical Reference Manual:</a:t>
            </a:r>
          </a:p>
          <a:p>
            <a:pPr marL="538162" lvl="1" indent="0">
              <a:buNone/>
            </a:pPr>
            <a:r>
              <a:rPr lang="en-GB" dirty="0"/>
              <a:t>	http://infocenter.arm.com/help/topic/com.arm.doc.ddi0439d/DDI0439D_cortex_m4_processor_r0p1_trm.pdf</a:t>
            </a:r>
          </a:p>
          <a:p>
            <a:r>
              <a:rPr lang="en-GB" sz="2000" dirty="0"/>
              <a:t>Cortex-M4 Devices Generic User Guide:</a:t>
            </a:r>
          </a:p>
          <a:p>
            <a:pPr marL="538162" lvl="1" indent="0">
              <a:buNone/>
            </a:pPr>
            <a:r>
              <a:rPr lang="en-GB" dirty="0"/>
              <a:t>	http://infocenter.arm.com/help/topic/com.arm.doc.dui0553a/DUI0553A_cortex_m4_dgug.pdf</a:t>
            </a:r>
          </a:p>
        </p:txBody>
      </p:sp>
    </p:spTree>
    <p:extLst>
      <p:ext uri="{BB962C8B-B14F-4D97-AF65-F5344CB8AC3E}">
        <p14:creationId xmlns:p14="http://schemas.microsoft.com/office/powerpoint/2010/main" val="81829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ARM Architectures and Processors</a:t>
            </a:r>
          </a:p>
          <a:p>
            <a:pPr lvl="1"/>
            <a:r>
              <a:rPr lang="en-GB" dirty="0"/>
              <a:t>What is ARM Architecture</a:t>
            </a:r>
          </a:p>
          <a:p>
            <a:pPr lvl="1"/>
            <a:r>
              <a:rPr lang="en-GB" dirty="0"/>
              <a:t>ARM Processor Families</a:t>
            </a:r>
          </a:p>
          <a:p>
            <a:pPr lvl="1"/>
            <a:r>
              <a:rPr lang="en-GB" dirty="0"/>
              <a:t>ARM Cortex-M Series</a:t>
            </a:r>
          </a:p>
          <a:p>
            <a:pPr lvl="1"/>
            <a:r>
              <a:rPr lang="en-GB" dirty="0"/>
              <a:t>Cortex-M4 Processor</a:t>
            </a:r>
          </a:p>
          <a:p>
            <a:pPr lvl="1"/>
            <a:r>
              <a:rPr lang="en-GB" dirty="0"/>
              <a:t>ARM Processor vs. ARM Architectures </a:t>
            </a:r>
          </a:p>
          <a:p>
            <a:r>
              <a:rPr lang="en-GB" sz="2000" dirty="0"/>
              <a:t>ARM Cortex-M4 Processor</a:t>
            </a:r>
          </a:p>
          <a:p>
            <a:pPr lvl="1"/>
            <a:r>
              <a:rPr lang="en-GB" dirty="0"/>
              <a:t>Cortex-M4 Processor Overview</a:t>
            </a:r>
          </a:p>
          <a:p>
            <a:pPr lvl="1"/>
            <a:r>
              <a:rPr lang="en-GB" dirty="0"/>
              <a:t>Cortex-M4 Block Diagram</a:t>
            </a:r>
          </a:p>
          <a:p>
            <a:pPr lvl="1"/>
            <a:r>
              <a:rPr lang="en-GB" dirty="0"/>
              <a:t>Cortex-M4 Registers</a:t>
            </a:r>
          </a:p>
        </p:txBody>
      </p:sp>
    </p:spTree>
    <p:extLst>
      <p:ext uri="{BB962C8B-B14F-4D97-AF65-F5344CB8AC3E}">
        <p14:creationId xmlns:p14="http://schemas.microsoft.com/office/powerpoint/2010/main" val="7449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mars\groups\ir\2011\Analyst Day\Images\Internet_Connected_Screens_v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144294"/>
            <a:ext cx="9144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p:txBody>
          <a:bodyPr>
            <a:normAutofit/>
          </a:bodyPr>
          <a:lstStyle/>
          <a:p>
            <a:r>
              <a:rPr lang="en-GB" sz="3200" dirty="0"/>
              <a:t>ARM architectures and processors</a:t>
            </a:r>
          </a:p>
        </p:txBody>
      </p:sp>
      <p:sp>
        <p:nvSpPr>
          <p:cNvPr id="6147" name="Content Placeholder 2"/>
          <p:cNvSpPr>
            <a:spLocks noGrp="1"/>
          </p:cNvSpPr>
          <p:nvPr>
            <p:ph idx="1"/>
          </p:nvPr>
        </p:nvSpPr>
        <p:spPr>
          <a:xfrm>
            <a:off x="545897" y="914400"/>
            <a:ext cx="10795406" cy="4680000"/>
          </a:xfrm>
        </p:spPr>
        <p:txBody>
          <a:bodyPr/>
          <a:lstStyle/>
          <a:p>
            <a:r>
              <a:rPr lang="en-GB" sz="2000" dirty="0"/>
              <a:t>ARM architecture is a family of RISC-based processor architectures</a:t>
            </a:r>
          </a:p>
          <a:p>
            <a:pPr lvl="1"/>
            <a:r>
              <a:rPr lang="en-GB" dirty="0"/>
              <a:t>Well-known for its power efficiency</a:t>
            </a:r>
          </a:p>
          <a:p>
            <a:pPr lvl="1"/>
            <a:r>
              <a:rPr lang="en-GB" dirty="0"/>
              <a:t>Hence widely used in mobile devices, e.g., smartphones and tablets</a:t>
            </a:r>
          </a:p>
          <a:p>
            <a:pPr lvl="1"/>
            <a:r>
              <a:rPr lang="en-GB" dirty="0"/>
              <a:t>Designed and licensed by ARM to a wide eco-system of partners</a:t>
            </a:r>
          </a:p>
          <a:p>
            <a:r>
              <a:rPr lang="en-GB" sz="2000" dirty="0"/>
              <a:t>ARM Holdings</a:t>
            </a:r>
          </a:p>
          <a:p>
            <a:pPr lvl="1"/>
            <a:r>
              <a:rPr lang="en-GB" dirty="0"/>
              <a:t>The company that designs ARM-based processors</a:t>
            </a:r>
          </a:p>
          <a:p>
            <a:pPr lvl="1"/>
            <a:r>
              <a:rPr lang="en-GB" dirty="0"/>
              <a:t>ARM does not manufacture, but it licenses designs to semiconductor partners who add their own Intellectual Property (IP) on top of ARM’s IP, which they then fabricate and sell to customers.</a:t>
            </a:r>
          </a:p>
          <a:p>
            <a:pPr lvl="1"/>
            <a:r>
              <a:rPr lang="en-GB" dirty="0"/>
              <a:t>ARM also offers IP other than processors, such as physical IPs, interconnect IPs, graphics cores and development tools.</a:t>
            </a:r>
          </a:p>
          <a:p>
            <a:pPr lvl="1"/>
            <a:endParaRPr lang="en-GB" sz="1800" dirty="0"/>
          </a:p>
          <a:p>
            <a:pPr lvl="1"/>
            <a:endParaRPr lang="en-GB" sz="1800" dirty="0"/>
          </a:p>
        </p:txBody>
      </p:sp>
    </p:spTree>
    <p:extLst>
      <p:ext uri="{BB962C8B-B14F-4D97-AF65-F5344CB8AC3E}">
        <p14:creationId xmlns:p14="http://schemas.microsoft.com/office/powerpoint/2010/main" val="40811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sz="3200" dirty="0"/>
              <a:t>ARM processor families</a:t>
            </a:r>
          </a:p>
        </p:txBody>
      </p:sp>
      <p:sp>
        <p:nvSpPr>
          <p:cNvPr id="7171" name="Content Placeholder 2"/>
          <p:cNvSpPr>
            <a:spLocks noGrp="1"/>
          </p:cNvSpPr>
          <p:nvPr>
            <p:ph idx="1"/>
          </p:nvPr>
        </p:nvSpPr>
        <p:spPr>
          <a:xfrm>
            <a:off x="482195" y="1066800"/>
            <a:ext cx="7290206" cy="4680000"/>
          </a:xfrm>
        </p:spPr>
        <p:txBody>
          <a:bodyPr/>
          <a:lstStyle/>
          <a:p>
            <a:r>
              <a:rPr lang="en-GB" sz="2000" dirty="0"/>
              <a:t>Cortex-A series (Application)</a:t>
            </a:r>
          </a:p>
          <a:p>
            <a:pPr lvl="1"/>
            <a:r>
              <a:rPr lang="en-GB" dirty="0"/>
              <a:t>High performance processors capable of full Operating System (OS) support</a:t>
            </a:r>
          </a:p>
          <a:p>
            <a:pPr lvl="1"/>
            <a:r>
              <a:rPr lang="en-GB" dirty="0"/>
              <a:t>Applications include smartphones, digital TV, smart books</a:t>
            </a:r>
          </a:p>
          <a:p>
            <a:pPr marL="265113" lvl="1"/>
            <a:r>
              <a:rPr lang="en-GB" dirty="0"/>
              <a:t>Cortex-R series (Real-time)</a:t>
            </a:r>
          </a:p>
          <a:p>
            <a:pPr lvl="1"/>
            <a:r>
              <a:rPr lang="en-GB" dirty="0"/>
              <a:t>High performance and reliability for real-time applications;</a:t>
            </a:r>
          </a:p>
          <a:p>
            <a:pPr lvl="1"/>
            <a:r>
              <a:rPr lang="en-GB" dirty="0"/>
              <a:t>Applications include automotive braking system, powertrains</a:t>
            </a:r>
          </a:p>
          <a:p>
            <a:pPr marL="265113" lvl="1"/>
            <a:r>
              <a:rPr lang="en-GB" dirty="0"/>
              <a:t> Cortex-M series (Microcontroller)</a:t>
            </a:r>
          </a:p>
          <a:p>
            <a:pPr lvl="1"/>
            <a:r>
              <a:rPr lang="en-GB" dirty="0"/>
              <a:t>Cost-sensitive solutions for deterministic microcontroller applications</a:t>
            </a:r>
          </a:p>
          <a:p>
            <a:pPr lvl="1"/>
            <a:r>
              <a:rPr lang="en-GB" dirty="0"/>
              <a:t>Applications include microcontrollers, smart sensors</a:t>
            </a:r>
          </a:p>
          <a:p>
            <a:pPr marL="265113" lvl="1"/>
            <a:r>
              <a:rPr lang="en-GB" dirty="0" err="1"/>
              <a:t>SecurCore</a:t>
            </a:r>
            <a:r>
              <a:rPr lang="en-GB" dirty="0"/>
              <a:t> series for high security applications</a:t>
            </a:r>
          </a:p>
          <a:p>
            <a:r>
              <a:rPr lang="en-GB" sz="2000" dirty="0"/>
              <a:t>Earlier classic processors including ARM7,  ARM9,  ARM11 families</a:t>
            </a:r>
          </a:p>
        </p:txBody>
      </p:sp>
      <p:pic>
        <p:nvPicPr>
          <p:cNvPr id="717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593" y="5638801"/>
            <a:ext cx="1734989" cy="65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2"/>
          <p:cNvSpPr>
            <a:spLocks noChangeArrowheads="1"/>
          </p:cNvSpPr>
          <p:nvPr/>
        </p:nvSpPr>
        <p:spPr bwMode="auto">
          <a:xfrm>
            <a:off x="7930435" y="4419601"/>
            <a:ext cx="3742920" cy="460375"/>
          </a:xfrm>
          <a:prstGeom prst="rect">
            <a:avLst/>
          </a:prstGeom>
          <a:solidFill>
            <a:srgbClr val="0096BB"/>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4" name="Rectangle 28"/>
          <p:cNvSpPr>
            <a:spLocks noChangeArrowheads="1"/>
          </p:cNvSpPr>
          <p:nvPr/>
        </p:nvSpPr>
        <p:spPr bwMode="auto">
          <a:xfrm>
            <a:off x="7930435" y="3451226"/>
            <a:ext cx="3742920" cy="968375"/>
          </a:xfrm>
          <a:prstGeom prst="rect">
            <a:avLst/>
          </a:prstGeom>
          <a:solidFill>
            <a:srgbClr val="6CBB68"/>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5" name="Rectangle 29"/>
          <p:cNvSpPr>
            <a:spLocks noChangeArrowheads="1"/>
          </p:cNvSpPr>
          <p:nvPr/>
        </p:nvSpPr>
        <p:spPr bwMode="auto">
          <a:xfrm>
            <a:off x="7930435" y="2719388"/>
            <a:ext cx="3742920" cy="731838"/>
          </a:xfrm>
          <a:prstGeom prst="rect">
            <a:avLst/>
          </a:prstGeom>
          <a:solidFill>
            <a:srgbClr val="F8A15C"/>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6" name="Rectangle 30"/>
          <p:cNvSpPr>
            <a:spLocks noChangeArrowheads="1"/>
          </p:cNvSpPr>
          <p:nvPr/>
        </p:nvSpPr>
        <p:spPr bwMode="auto">
          <a:xfrm>
            <a:off x="7930435" y="1600201"/>
            <a:ext cx="3742920" cy="1119187"/>
          </a:xfrm>
          <a:prstGeom prst="rect">
            <a:avLst/>
          </a:prstGeom>
          <a:solidFill>
            <a:srgbClr val="F786A4"/>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32" name="Rectangle 31"/>
          <p:cNvSpPr/>
          <p:nvPr/>
        </p:nvSpPr>
        <p:spPr bwMode="auto">
          <a:xfrm>
            <a:off x="7930435" y="4876801"/>
            <a:ext cx="3742920"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78" name="TextBox 5"/>
          <p:cNvSpPr txBox="1">
            <a:spLocks noChangeArrowheads="1"/>
          </p:cNvSpPr>
          <p:nvPr/>
        </p:nvSpPr>
        <p:spPr bwMode="auto">
          <a:xfrm>
            <a:off x="9422100" y="172085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Cortex-A</a:t>
            </a:r>
          </a:p>
        </p:txBody>
      </p:sp>
      <p:sp>
        <p:nvSpPr>
          <p:cNvPr id="7179" name="Rectangle 32"/>
          <p:cNvSpPr>
            <a:spLocks noChangeArrowheads="1"/>
          </p:cNvSpPr>
          <p:nvPr/>
        </p:nvSpPr>
        <p:spPr bwMode="auto">
          <a:xfrm>
            <a:off x="7930435" y="525462"/>
            <a:ext cx="3742920" cy="1074738"/>
          </a:xfrm>
          <a:prstGeom prst="rect">
            <a:avLst/>
          </a:prstGeom>
          <a:solidFill>
            <a:srgbClr val="F56F9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80" name="TextBox 3"/>
          <p:cNvSpPr txBox="1">
            <a:spLocks noChangeArrowheads="1"/>
          </p:cNvSpPr>
          <p:nvPr/>
        </p:nvSpPr>
        <p:spPr bwMode="auto">
          <a:xfrm>
            <a:off x="8199121" y="525036"/>
            <a:ext cx="180481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Cortex-A73</a:t>
            </a:r>
            <a:br>
              <a:rPr lang="en-GB" sz="1100" b="0" dirty="0"/>
            </a:br>
            <a:r>
              <a:rPr lang="en-GB" sz="1100" b="0" dirty="0"/>
              <a:t>Cortex-A72</a:t>
            </a:r>
            <a:br>
              <a:rPr lang="en-GB" sz="1100" b="0" dirty="0"/>
            </a:br>
            <a:r>
              <a:rPr lang="en-GB" sz="1100" b="0" dirty="0"/>
              <a:t>Cortex-A57</a:t>
            </a:r>
            <a:br>
              <a:rPr lang="en-GB" sz="1100" b="0" dirty="0"/>
            </a:br>
            <a:r>
              <a:rPr lang="en-GB" sz="1100" b="0" dirty="0"/>
              <a:t>Cortex-A53</a:t>
            </a:r>
            <a:br>
              <a:rPr lang="en-GB" sz="1100" b="0" dirty="0"/>
            </a:br>
            <a:r>
              <a:rPr lang="en-GB" sz="1100" b="0" dirty="0"/>
              <a:t>Cortex-A35</a:t>
            </a:r>
            <a:br>
              <a:rPr lang="en-GB" sz="1100" b="0" dirty="0"/>
            </a:br>
            <a:r>
              <a:rPr lang="en-GB" sz="1100" b="0" dirty="0"/>
              <a:t>Cortex-A32</a:t>
            </a:r>
            <a:br>
              <a:rPr lang="en-GB" sz="1100" b="0" dirty="0"/>
            </a:br>
            <a:br>
              <a:rPr lang="en-GB" sz="1100" b="0" dirty="0"/>
            </a:br>
            <a:endParaRPr lang="en-GB" sz="1100" b="0" dirty="0"/>
          </a:p>
        </p:txBody>
      </p:sp>
      <p:sp>
        <p:nvSpPr>
          <p:cNvPr id="7181" name="TextBox 33"/>
          <p:cNvSpPr txBox="1">
            <a:spLocks noChangeArrowheads="1"/>
          </p:cNvSpPr>
          <p:nvPr/>
        </p:nvSpPr>
        <p:spPr bwMode="auto">
          <a:xfrm>
            <a:off x="9422100" y="2894013"/>
            <a:ext cx="225125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Cortex-R</a:t>
            </a:r>
          </a:p>
        </p:txBody>
      </p:sp>
      <p:sp>
        <p:nvSpPr>
          <p:cNvPr id="7182" name="TextBox 34"/>
          <p:cNvSpPr txBox="1">
            <a:spLocks noChangeArrowheads="1"/>
          </p:cNvSpPr>
          <p:nvPr/>
        </p:nvSpPr>
        <p:spPr bwMode="auto">
          <a:xfrm>
            <a:off x="9422100" y="378460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Cortex-M</a:t>
            </a:r>
          </a:p>
        </p:txBody>
      </p:sp>
      <p:sp>
        <p:nvSpPr>
          <p:cNvPr id="7183" name="TextBox 35"/>
          <p:cNvSpPr txBox="1">
            <a:spLocks noChangeArrowheads="1"/>
          </p:cNvSpPr>
          <p:nvPr/>
        </p:nvSpPr>
        <p:spPr bwMode="auto">
          <a:xfrm>
            <a:off x="9345931" y="4419601"/>
            <a:ext cx="238243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err="1">
                <a:solidFill>
                  <a:schemeClr val="bg1"/>
                </a:solidFill>
              </a:rPr>
              <a:t>SecurCore</a:t>
            </a:r>
            <a:endParaRPr lang="en-GB" sz="2400" dirty="0">
              <a:solidFill>
                <a:schemeClr val="bg1"/>
              </a:solidFill>
            </a:endParaRPr>
          </a:p>
        </p:txBody>
      </p:sp>
      <p:sp>
        <p:nvSpPr>
          <p:cNvPr id="7184" name="TextBox 36"/>
          <p:cNvSpPr txBox="1">
            <a:spLocks noChangeArrowheads="1"/>
          </p:cNvSpPr>
          <p:nvPr/>
        </p:nvSpPr>
        <p:spPr bwMode="auto">
          <a:xfrm>
            <a:off x="9616758" y="5006976"/>
            <a:ext cx="19910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7187" name="Rectangle 38"/>
          <p:cNvSpPr>
            <a:spLocks noChangeArrowheads="1"/>
          </p:cNvSpPr>
          <p:nvPr/>
        </p:nvSpPr>
        <p:spPr bwMode="auto">
          <a:xfrm>
            <a:off x="8042575" y="165354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8" name="Rectangle 39"/>
          <p:cNvSpPr>
            <a:spLocks noChangeArrowheads="1"/>
          </p:cNvSpPr>
          <p:nvPr/>
        </p:nvSpPr>
        <p:spPr bwMode="auto">
          <a:xfrm>
            <a:off x="8042575" y="182499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9" name="Rectangle 40"/>
          <p:cNvSpPr>
            <a:spLocks noChangeArrowheads="1"/>
          </p:cNvSpPr>
          <p:nvPr/>
        </p:nvSpPr>
        <p:spPr bwMode="auto">
          <a:xfrm>
            <a:off x="8042575" y="199072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0" name="Rectangle 41"/>
          <p:cNvSpPr>
            <a:spLocks noChangeArrowheads="1"/>
          </p:cNvSpPr>
          <p:nvPr/>
        </p:nvSpPr>
        <p:spPr bwMode="auto">
          <a:xfrm>
            <a:off x="8042575" y="21545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1" name="Rectangle 42"/>
          <p:cNvSpPr>
            <a:spLocks noChangeArrowheads="1"/>
          </p:cNvSpPr>
          <p:nvPr/>
        </p:nvSpPr>
        <p:spPr bwMode="auto">
          <a:xfrm>
            <a:off x="8042575" y="233140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2" name="Rectangle 43"/>
          <p:cNvSpPr>
            <a:spLocks noChangeArrowheads="1"/>
          </p:cNvSpPr>
          <p:nvPr/>
        </p:nvSpPr>
        <p:spPr bwMode="auto">
          <a:xfrm>
            <a:off x="8042567" y="353568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3" name="Rectangle 44"/>
          <p:cNvSpPr>
            <a:spLocks noChangeArrowheads="1"/>
          </p:cNvSpPr>
          <p:nvPr/>
        </p:nvSpPr>
        <p:spPr bwMode="auto">
          <a:xfrm>
            <a:off x="8042566" y="369728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4" name="Rectangle 45"/>
          <p:cNvSpPr>
            <a:spLocks noChangeArrowheads="1"/>
          </p:cNvSpPr>
          <p:nvPr/>
        </p:nvSpPr>
        <p:spPr bwMode="auto">
          <a:xfrm>
            <a:off x="8042565" y="386111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5" name="Rectangle 46"/>
          <p:cNvSpPr>
            <a:spLocks noChangeArrowheads="1"/>
          </p:cNvSpPr>
          <p:nvPr/>
        </p:nvSpPr>
        <p:spPr bwMode="auto">
          <a:xfrm>
            <a:off x="8042564" y="403860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6" name="Rectangle 47"/>
          <p:cNvSpPr>
            <a:spLocks noChangeArrowheads="1"/>
          </p:cNvSpPr>
          <p:nvPr/>
        </p:nvSpPr>
        <p:spPr bwMode="auto">
          <a:xfrm>
            <a:off x="8042563" y="4200526"/>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8" name="Rectangle 49"/>
          <p:cNvSpPr>
            <a:spLocks noChangeArrowheads="1"/>
          </p:cNvSpPr>
          <p:nvPr/>
        </p:nvSpPr>
        <p:spPr bwMode="auto">
          <a:xfrm>
            <a:off x="8042575" y="44958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7199" name="Rectangle 50"/>
          <p:cNvSpPr>
            <a:spLocks noChangeArrowheads="1"/>
          </p:cNvSpPr>
          <p:nvPr/>
        </p:nvSpPr>
        <p:spPr bwMode="auto">
          <a:xfrm>
            <a:off x="8042575" y="46990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52" name="Rectangle 51"/>
          <p:cNvSpPr/>
          <p:nvPr/>
        </p:nvSpPr>
        <p:spPr bwMode="auto">
          <a:xfrm>
            <a:off x="8042575" y="50038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8042575" y="52070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8042575" y="54102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203" name="Rectangle 54"/>
          <p:cNvSpPr>
            <a:spLocks noChangeArrowheads="1"/>
          </p:cNvSpPr>
          <p:nvPr/>
        </p:nvSpPr>
        <p:spPr bwMode="auto">
          <a:xfrm>
            <a:off x="8043821" y="2947882"/>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4" name="Rectangle 55"/>
          <p:cNvSpPr>
            <a:spLocks noChangeArrowheads="1"/>
          </p:cNvSpPr>
          <p:nvPr/>
        </p:nvSpPr>
        <p:spPr bwMode="auto">
          <a:xfrm>
            <a:off x="8043821" y="311409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5" name="Rectangle 56"/>
          <p:cNvSpPr>
            <a:spLocks noChangeArrowheads="1"/>
          </p:cNvSpPr>
          <p:nvPr/>
        </p:nvSpPr>
        <p:spPr bwMode="auto">
          <a:xfrm>
            <a:off x="8042568" y="327395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43" name="Rectangle 38"/>
          <p:cNvSpPr>
            <a:spLocks noChangeArrowheads="1"/>
          </p:cNvSpPr>
          <p:nvPr/>
        </p:nvSpPr>
        <p:spPr bwMode="auto">
          <a:xfrm>
            <a:off x="8042523" y="12782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4" name="Rectangle 39"/>
          <p:cNvSpPr>
            <a:spLocks noChangeArrowheads="1"/>
          </p:cNvSpPr>
          <p:nvPr/>
        </p:nvSpPr>
        <p:spPr bwMode="auto">
          <a:xfrm>
            <a:off x="8042524" y="144780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6" name="Rectangle 39"/>
          <p:cNvSpPr>
            <a:spLocks noChangeArrowheads="1"/>
          </p:cNvSpPr>
          <p:nvPr/>
        </p:nvSpPr>
        <p:spPr bwMode="auto">
          <a:xfrm>
            <a:off x="8042526" y="1106488"/>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7" name="Rectangle 38"/>
          <p:cNvSpPr>
            <a:spLocks noChangeArrowheads="1"/>
          </p:cNvSpPr>
          <p:nvPr/>
        </p:nvSpPr>
        <p:spPr bwMode="auto">
          <a:xfrm>
            <a:off x="8042525" y="76962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8" name="Rectangle 39"/>
          <p:cNvSpPr>
            <a:spLocks noChangeArrowheads="1"/>
          </p:cNvSpPr>
          <p:nvPr/>
        </p:nvSpPr>
        <p:spPr bwMode="auto">
          <a:xfrm>
            <a:off x="8042527" y="93345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9" name="Rectangle 39"/>
          <p:cNvSpPr>
            <a:spLocks noChangeArrowheads="1"/>
          </p:cNvSpPr>
          <p:nvPr/>
        </p:nvSpPr>
        <p:spPr bwMode="auto">
          <a:xfrm>
            <a:off x="8042571" y="61150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0" name="Rectangle 42"/>
          <p:cNvSpPr>
            <a:spLocks noChangeArrowheads="1"/>
          </p:cNvSpPr>
          <p:nvPr/>
        </p:nvSpPr>
        <p:spPr bwMode="auto">
          <a:xfrm>
            <a:off x="8042570" y="249904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1" name="TextBox 3"/>
          <p:cNvSpPr txBox="1">
            <a:spLocks noChangeArrowheads="1"/>
          </p:cNvSpPr>
          <p:nvPr/>
        </p:nvSpPr>
        <p:spPr bwMode="auto">
          <a:xfrm>
            <a:off x="8199121" y="1573530"/>
            <a:ext cx="180481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Cortex-A17</a:t>
            </a:r>
            <a:br>
              <a:rPr lang="en-GB" sz="1100" b="0" dirty="0"/>
            </a:br>
            <a:r>
              <a:rPr lang="en-GB" sz="1100" b="0" dirty="0"/>
              <a:t>Cortex-A15</a:t>
            </a:r>
            <a:br>
              <a:rPr lang="en-GB" sz="1100" b="0" dirty="0"/>
            </a:br>
            <a:r>
              <a:rPr lang="en-GB" sz="1100" b="0" dirty="0"/>
              <a:t>Cortex-A9</a:t>
            </a:r>
            <a:br>
              <a:rPr lang="en-GB" sz="1100" b="0" dirty="0"/>
            </a:br>
            <a:r>
              <a:rPr lang="en-GB" sz="1100" b="0" dirty="0"/>
              <a:t>Cortex-A8</a:t>
            </a:r>
            <a:br>
              <a:rPr lang="en-GB" sz="1100" b="0" dirty="0"/>
            </a:br>
            <a:r>
              <a:rPr lang="en-GB" sz="1100" b="0" dirty="0"/>
              <a:t>Cortex-A7</a:t>
            </a:r>
            <a:br>
              <a:rPr lang="en-GB" sz="1100" b="0" dirty="0"/>
            </a:br>
            <a:r>
              <a:rPr lang="en-GB" sz="1100" b="0" dirty="0"/>
              <a:t>Cortex-A5</a:t>
            </a:r>
          </a:p>
        </p:txBody>
      </p:sp>
      <p:sp>
        <p:nvSpPr>
          <p:cNvPr id="55" name="Rectangle 54"/>
          <p:cNvSpPr>
            <a:spLocks noChangeArrowheads="1"/>
          </p:cNvSpPr>
          <p:nvPr/>
        </p:nvSpPr>
        <p:spPr bwMode="auto">
          <a:xfrm>
            <a:off x="8042569" y="2781830"/>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56" name="TextBox 3"/>
          <p:cNvSpPr txBox="1">
            <a:spLocks noChangeArrowheads="1"/>
          </p:cNvSpPr>
          <p:nvPr/>
        </p:nvSpPr>
        <p:spPr bwMode="auto">
          <a:xfrm>
            <a:off x="8192793" y="2693088"/>
            <a:ext cx="180481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Cortex-R8</a:t>
            </a:r>
            <a:br>
              <a:rPr lang="en-GB" sz="1100" b="0" dirty="0"/>
            </a:br>
            <a:r>
              <a:rPr lang="en-GB" sz="1100" b="0" dirty="0"/>
              <a:t>Cortex-R7</a:t>
            </a:r>
            <a:br>
              <a:rPr lang="en-GB" sz="1100" b="0" dirty="0"/>
            </a:br>
            <a:r>
              <a:rPr lang="en-GB" sz="1100" b="0" dirty="0"/>
              <a:t>Cortex-R5</a:t>
            </a:r>
            <a:br>
              <a:rPr lang="en-GB" sz="1100" b="0" dirty="0"/>
            </a:br>
            <a:r>
              <a:rPr lang="en-GB" sz="1100" b="0" dirty="0"/>
              <a:t>Cortex-R4</a:t>
            </a:r>
          </a:p>
        </p:txBody>
      </p:sp>
      <p:sp>
        <p:nvSpPr>
          <p:cNvPr id="57" name="TextBox 3"/>
          <p:cNvSpPr txBox="1">
            <a:spLocks noChangeArrowheads="1"/>
          </p:cNvSpPr>
          <p:nvPr/>
        </p:nvSpPr>
        <p:spPr bwMode="auto">
          <a:xfrm>
            <a:off x="8192792" y="3456116"/>
            <a:ext cx="3034121"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Cortex-M7, Cortex-M23, Cortex-M33</a:t>
            </a:r>
            <a:br>
              <a:rPr lang="en-GB" sz="1100" b="0" dirty="0"/>
            </a:br>
            <a:r>
              <a:rPr lang="en-GB" sz="1100" b="0" dirty="0"/>
              <a:t>Cortex-M4</a:t>
            </a:r>
            <a:br>
              <a:rPr lang="en-GB" sz="1100" b="0" dirty="0"/>
            </a:br>
            <a:r>
              <a:rPr lang="en-GB" sz="1100" b="0" dirty="0"/>
              <a:t>Cortex-M3</a:t>
            </a:r>
            <a:br>
              <a:rPr lang="en-GB" sz="1100" b="0" dirty="0"/>
            </a:br>
            <a:r>
              <a:rPr lang="en-GB" sz="1100" b="0" dirty="0"/>
              <a:t>Cortex-M0+</a:t>
            </a:r>
            <a:br>
              <a:rPr lang="en-GB" sz="1100" b="0" dirty="0"/>
            </a:br>
            <a:r>
              <a:rPr lang="en-GB" sz="1100" b="0" dirty="0"/>
              <a:t>Cortex-M0</a:t>
            </a:r>
          </a:p>
        </p:txBody>
      </p:sp>
      <p:sp>
        <p:nvSpPr>
          <p:cNvPr id="58" name="TextBox 3"/>
          <p:cNvSpPr txBox="1">
            <a:spLocks noChangeArrowheads="1"/>
          </p:cNvSpPr>
          <p:nvPr/>
        </p:nvSpPr>
        <p:spPr bwMode="auto">
          <a:xfrm>
            <a:off x="8194046" y="4439921"/>
            <a:ext cx="18048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SC000</a:t>
            </a:r>
          </a:p>
          <a:p>
            <a:pPr eaLnBrk="1" hangingPunct="1">
              <a:spcBef>
                <a:spcPts val="300"/>
              </a:spcBef>
              <a:spcAft>
                <a:spcPts val="600"/>
              </a:spcAft>
            </a:pPr>
            <a:r>
              <a:rPr lang="en-GB" sz="1100" b="0" dirty="0"/>
              <a:t>SC300</a:t>
            </a:r>
          </a:p>
          <a:p>
            <a:pPr eaLnBrk="1" hangingPunct="1">
              <a:spcBef>
                <a:spcPts val="300"/>
              </a:spcBef>
            </a:pPr>
            <a:r>
              <a:rPr lang="en-GB" sz="1100" b="0" dirty="0"/>
              <a:t>ARM11</a:t>
            </a:r>
          </a:p>
          <a:p>
            <a:pPr eaLnBrk="1" hangingPunct="1">
              <a:spcBef>
                <a:spcPts val="300"/>
              </a:spcBef>
            </a:pPr>
            <a:r>
              <a:rPr lang="en-GB" sz="1100" b="0" dirty="0"/>
              <a:t>ARM9</a:t>
            </a:r>
          </a:p>
          <a:p>
            <a:pPr eaLnBrk="1" hangingPunct="1">
              <a:spcBef>
                <a:spcPts val="300"/>
              </a:spcBef>
            </a:pPr>
            <a:r>
              <a:rPr lang="en-GB" sz="1100" b="0" dirty="0"/>
              <a:t>ARM7</a:t>
            </a:r>
          </a:p>
        </p:txBody>
      </p:sp>
    </p:spTree>
    <p:extLst>
      <p:ext uri="{BB962C8B-B14F-4D97-AF65-F5344CB8AC3E}">
        <p14:creationId xmlns:p14="http://schemas.microsoft.com/office/powerpoint/2010/main" val="166232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GB" sz="3200" dirty="0"/>
              <a:t>How to design an ARM-based </a:t>
            </a:r>
            <a:r>
              <a:rPr lang="en-GB" sz="3200" dirty="0" err="1"/>
              <a:t>SoC</a:t>
            </a:r>
            <a:endParaRPr lang="en-GB" sz="3200" dirty="0"/>
          </a:p>
        </p:txBody>
      </p:sp>
      <p:sp>
        <p:nvSpPr>
          <p:cNvPr id="8195" name="Content Placeholder 2"/>
          <p:cNvSpPr>
            <a:spLocks noGrp="1"/>
          </p:cNvSpPr>
          <p:nvPr>
            <p:ph idx="1"/>
          </p:nvPr>
        </p:nvSpPr>
        <p:spPr/>
        <p:txBody>
          <a:bodyPr/>
          <a:lstStyle/>
          <a:p>
            <a:r>
              <a:rPr lang="en-GB" sz="2000" dirty="0"/>
              <a:t>Select a set of IP cores from ARM and/or other third-party IP vendors</a:t>
            </a:r>
          </a:p>
          <a:p>
            <a:r>
              <a:rPr lang="en-GB" sz="2000" dirty="0"/>
              <a:t>Integrate IP cores into a single chip design</a:t>
            </a:r>
          </a:p>
          <a:p>
            <a:r>
              <a:rPr lang="en-GB" sz="2000" dirty="0"/>
              <a:t>Give design to semiconductor foundries for chip fabrication</a:t>
            </a:r>
          </a:p>
          <a:p>
            <a:endParaRPr lang="en-GB" dirty="0"/>
          </a:p>
        </p:txBody>
      </p:sp>
      <p:sp>
        <p:nvSpPr>
          <p:cNvPr id="6" name="Rectangle 5"/>
          <p:cNvSpPr/>
          <p:nvPr/>
        </p:nvSpPr>
        <p:spPr bwMode="auto">
          <a:xfrm>
            <a:off x="4892089"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nvGrpSpPr>
          <p:cNvPr id="8197" name="Group 6"/>
          <p:cNvGrpSpPr>
            <a:grpSpLocks/>
          </p:cNvGrpSpPr>
          <p:nvPr/>
        </p:nvGrpSpPr>
        <p:grpSpPr bwMode="auto">
          <a:xfrm>
            <a:off x="9470766" y="3852865"/>
            <a:ext cx="1637660" cy="1227137"/>
            <a:chOff x="6790786" y="4391025"/>
            <a:chExt cx="1227904" cy="1227904"/>
          </a:xfrm>
        </p:grpSpPr>
        <p:grpSp>
          <p:nvGrpSpPr>
            <p:cNvPr id="8232" name="Group 7"/>
            <p:cNvGrpSpPr>
              <a:grpSpLocks/>
            </p:cNvGrpSpPr>
            <p:nvPr/>
          </p:nvGrpSpPr>
          <p:grpSpPr bwMode="auto">
            <a:xfrm>
              <a:off x="6996116" y="4391025"/>
              <a:ext cx="817243" cy="1227904"/>
              <a:chOff x="6767513" y="4391025"/>
              <a:chExt cx="817243" cy="1227904"/>
            </a:xfrm>
          </p:grpSpPr>
          <p:sp>
            <p:nvSpPr>
              <p:cNvPr id="19" name="Rectangle 18"/>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grpSp>
          <p:nvGrpSpPr>
            <p:cNvPr id="8233" name="Group 8"/>
            <p:cNvGrpSpPr>
              <a:grpSpLocks/>
            </p:cNvGrpSpPr>
            <p:nvPr/>
          </p:nvGrpSpPr>
          <p:grpSpPr bwMode="auto">
            <a:xfrm rot="5400000">
              <a:off x="6996116" y="4386262"/>
              <a:ext cx="817243" cy="1227904"/>
              <a:chOff x="6767513" y="4391025"/>
              <a:chExt cx="817243" cy="1227904"/>
            </a:xfrm>
          </p:grpSpPr>
          <p:sp>
            <p:nvSpPr>
              <p:cNvPr id="11" name="Rectangle 10"/>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sp>
          <p:nvSpPr>
            <p:cNvPr id="10" name="Rectangle 9"/>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cs typeface="Arial" charset="0"/>
                </a:rPr>
                <a:t>ARM-based</a:t>
              </a:r>
            </a:p>
            <a:p>
              <a:pPr algn="ctr">
                <a:defRPr/>
              </a:pPr>
              <a:r>
                <a:rPr lang="en-GB" sz="1100" dirty="0" err="1">
                  <a:cs typeface="Arial" charset="0"/>
                </a:rPr>
                <a:t>SoC</a:t>
              </a:r>
              <a:endParaRPr lang="en-GB" sz="1100" dirty="0">
                <a:cs typeface="Arial" charset="0"/>
              </a:endParaRPr>
            </a:p>
          </p:txBody>
        </p:sp>
      </p:grpSp>
      <p:sp>
        <p:nvSpPr>
          <p:cNvPr id="37" name="Rectangle 36"/>
          <p:cNvSpPr/>
          <p:nvPr/>
        </p:nvSpPr>
        <p:spPr bwMode="auto">
          <a:xfrm>
            <a:off x="5025387" y="3652840"/>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ROM</a:t>
            </a:r>
          </a:p>
        </p:txBody>
      </p:sp>
      <p:sp>
        <p:nvSpPr>
          <p:cNvPr id="38" name="Rectangle 37"/>
          <p:cNvSpPr/>
          <p:nvPr/>
        </p:nvSpPr>
        <p:spPr bwMode="auto">
          <a:xfrm>
            <a:off x="5882303" y="3652840"/>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ARM</a:t>
            </a:r>
          </a:p>
          <a:p>
            <a:pPr algn="ctr">
              <a:defRPr/>
            </a:pPr>
            <a:r>
              <a:rPr lang="en-GB" sz="1100" dirty="0">
                <a:cs typeface="Arial" charset="0"/>
              </a:rPr>
              <a:t>processor</a:t>
            </a:r>
          </a:p>
        </p:txBody>
      </p:sp>
      <p:sp>
        <p:nvSpPr>
          <p:cNvPr id="39" name="Rectangle 38"/>
          <p:cNvSpPr/>
          <p:nvPr/>
        </p:nvSpPr>
        <p:spPr bwMode="auto">
          <a:xfrm>
            <a:off x="7077750" y="3652840"/>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RAM</a:t>
            </a:r>
          </a:p>
        </p:txBody>
      </p:sp>
      <p:sp>
        <p:nvSpPr>
          <p:cNvPr id="40" name="Rectangle 39"/>
          <p:cNvSpPr/>
          <p:nvPr/>
        </p:nvSpPr>
        <p:spPr bwMode="auto">
          <a:xfrm>
            <a:off x="5025386" y="4198940"/>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System bus</a:t>
            </a:r>
          </a:p>
        </p:txBody>
      </p:sp>
      <p:sp>
        <p:nvSpPr>
          <p:cNvPr id="42" name="Rectangle 41"/>
          <p:cNvSpPr/>
          <p:nvPr/>
        </p:nvSpPr>
        <p:spPr bwMode="auto">
          <a:xfrm>
            <a:off x="5025386" y="4614865"/>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Peripherals</a:t>
            </a:r>
          </a:p>
        </p:txBody>
      </p:sp>
      <p:sp>
        <p:nvSpPr>
          <p:cNvPr id="44" name="Rectangle 43"/>
          <p:cNvSpPr/>
          <p:nvPr/>
        </p:nvSpPr>
        <p:spPr bwMode="auto">
          <a:xfrm>
            <a:off x="5025386" y="5154615"/>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External Interface</a:t>
            </a:r>
          </a:p>
        </p:txBody>
      </p:sp>
      <p:sp>
        <p:nvSpPr>
          <p:cNvPr id="8204" name="TextBox 62"/>
          <p:cNvSpPr txBox="1">
            <a:spLocks noChangeArrowheads="1"/>
          </p:cNvSpPr>
          <p:nvPr/>
        </p:nvSpPr>
        <p:spPr bwMode="auto">
          <a:xfrm>
            <a:off x="5412585" y="3317877"/>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a:t>SoC</a:t>
            </a:r>
          </a:p>
        </p:txBody>
      </p:sp>
      <p:sp>
        <p:nvSpPr>
          <p:cNvPr id="8205" name="TextBox 63"/>
          <p:cNvSpPr txBox="1">
            <a:spLocks noChangeArrowheads="1"/>
          </p:cNvSpPr>
          <p:nvPr/>
        </p:nvSpPr>
        <p:spPr bwMode="auto">
          <a:xfrm>
            <a:off x="5436776"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err="1">
                <a:latin typeface="+mj-lt"/>
              </a:rPr>
              <a:t>SoC</a:t>
            </a:r>
            <a:r>
              <a:rPr lang="en-GB" sz="2000" b="0" dirty="0">
                <a:latin typeface="+mj-lt"/>
              </a:rPr>
              <a:t> Design</a:t>
            </a:r>
          </a:p>
        </p:txBody>
      </p:sp>
      <p:sp>
        <p:nvSpPr>
          <p:cNvPr id="8206" name="TextBox 64"/>
          <p:cNvSpPr txBox="1">
            <a:spLocks noChangeArrowheads="1"/>
          </p:cNvSpPr>
          <p:nvPr/>
        </p:nvSpPr>
        <p:spPr bwMode="auto">
          <a:xfrm>
            <a:off x="9335352"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8207" name="TextBox 65"/>
          <p:cNvSpPr txBox="1">
            <a:spLocks noChangeArrowheads="1"/>
          </p:cNvSpPr>
          <p:nvPr/>
        </p:nvSpPr>
        <p:spPr bwMode="auto">
          <a:xfrm>
            <a:off x="471039" y="577368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121" name="Right Arrow 120"/>
          <p:cNvSpPr/>
          <p:nvPr/>
        </p:nvSpPr>
        <p:spPr bwMode="auto">
          <a:xfrm>
            <a:off x="8431889" y="4308477"/>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929120"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10" name="TextBox 60"/>
          <p:cNvSpPr txBox="1">
            <a:spLocks noChangeArrowheads="1"/>
          </p:cNvSpPr>
          <p:nvPr/>
        </p:nvSpPr>
        <p:spPr bwMode="auto">
          <a:xfrm>
            <a:off x="1758529" y="3303590"/>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a:t>IP libraries</a:t>
            </a:r>
          </a:p>
        </p:txBody>
      </p:sp>
      <p:sp>
        <p:nvSpPr>
          <p:cNvPr id="64" name="Rectangle 63"/>
          <p:cNvSpPr/>
          <p:nvPr/>
        </p:nvSpPr>
        <p:spPr bwMode="auto">
          <a:xfrm>
            <a:off x="1037029" y="36068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Cortex-A9</a:t>
            </a:r>
          </a:p>
        </p:txBody>
      </p:sp>
      <p:sp>
        <p:nvSpPr>
          <p:cNvPr id="65" name="Rectangle 64"/>
          <p:cNvSpPr/>
          <p:nvPr/>
        </p:nvSpPr>
        <p:spPr bwMode="auto">
          <a:xfrm>
            <a:off x="2003966"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Cortex-R5</a:t>
            </a:r>
          </a:p>
        </p:txBody>
      </p:sp>
      <p:sp>
        <p:nvSpPr>
          <p:cNvPr id="66" name="Rectangle 65"/>
          <p:cNvSpPr/>
          <p:nvPr/>
        </p:nvSpPr>
        <p:spPr bwMode="auto">
          <a:xfrm>
            <a:off x="3015338"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Cortex-M4</a:t>
            </a:r>
          </a:p>
        </p:txBody>
      </p:sp>
      <p:sp>
        <p:nvSpPr>
          <p:cNvPr id="67" name="Rectangle 66"/>
          <p:cNvSpPr/>
          <p:nvPr/>
        </p:nvSpPr>
        <p:spPr bwMode="auto">
          <a:xfrm>
            <a:off x="1037029" y="40132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ARM7</a:t>
            </a:r>
          </a:p>
        </p:txBody>
      </p:sp>
      <p:sp>
        <p:nvSpPr>
          <p:cNvPr id="68" name="Rectangle 67"/>
          <p:cNvSpPr/>
          <p:nvPr/>
        </p:nvSpPr>
        <p:spPr bwMode="auto">
          <a:xfrm>
            <a:off x="2003966"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ARM9</a:t>
            </a:r>
          </a:p>
        </p:txBody>
      </p:sp>
      <p:sp>
        <p:nvSpPr>
          <p:cNvPr id="69" name="Rectangle 68"/>
          <p:cNvSpPr/>
          <p:nvPr/>
        </p:nvSpPr>
        <p:spPr bwMode="auto">
          <a:xfrm>
            <a:off x="3015338"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ARM11</a:t>
            </a:r>
          </a:p>
        </p:txBody>
      </p:sp>
      <p:sp>
        <p:nvSpPr>
          <p:cNvPr id="70" name="Rectangle 69"/>
          <p:cNvSpPr/>
          <p:nvPr/>
        </p:nvSpPr>
        <p:spPr bwMode="auto">
          <a:xfrm>
            <a:off x="1037029"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AXI bus</a:t>
            </a:r>
          </a:p>
        </p:txBody>
      </p:sp>
      <p:sp>
        <p:nvSpPr>
          <p:cNvPr id="71" name="Rectangle 70"/>
          <p:cNvSpPr/>
          <p:nvPr/>
        </p:nvSpPr>
        <p:spPr bwMode="auto">
          <a:xfrm>
            <a:off x="200396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AHB bus</a:t>
            </a:r>
          </a:p>
        </p:txBody>
      </p:sp>
      <p:sp>
        <p:nvSpPr>
          <p:cNvPr id="72" name="Rectangle 71"/>
          <p:cNvSpPr/>
          <p:nvPr/>
        </p:nvSpPr>
        <p:spPr bwMode="auto">
          <a:xfrm>
            <a:off x="3015338"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APB bus</a:t>
            </a:r>
          </a:p>
        </p:txBody>
      </p:sp>
      <p:sp>
        <p:nvSpPr>
          <p:cNvPr id="74" name="Rectangle 73"/>
          <p:cNvSpPr/>
          <p:nvPr/>
        </p:nvSpPr>
        <p:spPr bwMode="auto">
          <a:xfrm>
            <a:off x="1037029"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GPIO</a:t>
            </a:r>
          </a:p>
        </p:txBody>
      </p:sp>
      <p:sp>
        <p:nvSpPr>
          <p:cNvPr id="75" name="Rectangle 74"/>
          <p:cNvSpPr/>
          <p:nvPr/>
        </p:nvSpPr>
        <p:spPr bwMode="auto">
          <a:xfrm>
            <a:off x="200396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I/O blocks</a:t>
            </a:r>
          </a:p>
        </p:txBody>
      </p:sp>
      <p:sp>
        <p:nvSpPr>
          <p:cNvPr id="76" name="Rectangle 75"/>
          <p:cNvSpPr/>
          <p:nvPr/>
        </p:nvSpPr>
        <p:spPr bwMode="auto">
          <a:xfrm>
            <a:off x="3015338"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Timer</a:t>
            </a:r>
          </a:p>
        </p:txBody>
      </p:sp>
      <p:sp>
        <p:nvSpPr>
          <p:cNvPr id="77" name="Rectangle 76"/>
          <p:cNvSpPr/>
          <p:nvPr/>
        </p:nvSpPr>
        <p:spPr bwMode="auto">
          <a:xfrm>
            <a:off x="1037029"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DRAM ctrl</a:t>
            </a:r>
          </a:p>
        </p:txBody>
      </p:sp>
      <p:sp>
        <p:nvSpPr>
          <p:cNvPr id="78" name="Rectangle 77"/>
          <p:cNvSpPr/>
          <p:nvPr/>
        </p:nvSpPr>
        <p:spPr bwMode="auto">
          <a:xfrm>
            <a:off x="200396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FLASH ctrl</a:t>
            </a:r>
          </a:p>
        </p:txBody>
      </p:sp>
      <p:sp>
        <p:nvSpPr>
          <p:cNvPr id="79" name="Rectangle 78"/>
          <p:cNvSpPr/>
          <p:nvPr/>
        </p:nvSpPr>
        <p:spPr bwMode="auto">
          <a:xfrm>
            <a:off x="3015338"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SRAM ctrl</a:t>
            </a:r>
          </a:p>
        </p:txBody>
      </p:sp>
      <p:cxnSp>
        <p:nvCxnSpPr>
          <p:cNvPr id="73" name="Curved Connector 72"/>
          <p:cNvCxnSpPr>
            <a:stCxn id="66" idx="0"/>
            <a:endCxn id="38" idx="0"/>
          </p:cNvCxnSpPr>
          <p:nvPr/>
        </p:nvCxnSpPr>
        <p:spPr bwMode="auto">
          <a:xfrm rot="16200000" flipH="1">
            <a:off x="4918791"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81" name="Curved Connector 80"/>
          <p:cNvCxnSpPr>
            <a:stCxn id="78" idx="0"/>
            <a:endCxn id="37" idx="2"/>
          </p:cNvCxnSpPr>
          <p:nvPr/>
        </p:nvCxnSpPr>
        <p:spPr bwMode="auto">
          <a:xfrm rot="5400000" flipH="1" flipV="1">
            <a:off x="3730677"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2" name="Curved Connector 91"/>
          <p:cNvCxnSpPr>
            <a:stCxn id="71" idx="0"/>
            <a:endCxn id="40" idx="1"/>
          </p:cNvCxnSpPr>
          <p:nvPr/>
        </p:nvCxnSpPr>
        <p:spPr bwMode="auto">
          <a:xfrm rot="5400000" flipH="1" flipV="1">
            <a:off x="3498449" y="3262553"/>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95" name="Curved Connector 94"/>
          <p:cNvCxnSpPr>
            <a:stCxn id="76" idx="0"/>
            <a:endCxn id="42" idx="2"/>
          </p:cNvCxnSpPr>
          <p:nvPr/>
        </p:nvCxnSpPr>
        <p:spPr bwMode="auto">
          <a:xfrm rot="5400000" flipH="1" flipV="1">
            <a:off x="4840205"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8" name="Curved Connector 97"/>
          <p:cNvCxnSpPr>
            <a:stCxn id="75" idx="2"/>
            <a:endCxn id="44" idx="2"/>
          </p:cNvCxnSpPr>
          <p:nvPr/>
        </p:nvCxnSpPr>
        <p:spPr bwMode="auto">
          <a:xfrm rot="5400000" flipH="1" flipV="1">
            <a:off x="4393522" y="3432690"/>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107" name="Curved Connector 106"/>
          <p:cNvCxnSpPr>
            <a:stCxn id="79" idx="3"/>
            <a:endCxn id="39" idx="2"/>
          </p:cNvCxnSpPr>
          <p:nvPr/>
        </p:nvCxnSpPr>
        <p:spPr bwMode="auto">
          <a:xfrm flipV="1">
            <a:off x="3914571"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288846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r>
              <a:rPr lang="en-GB" sz="3200" dirty="0"/>
              <a:t>ARM Cortex-M series</a:t>
            </a:r>
          </a:p>
        </p:txBody>
      </p:sp>
      <p:sp>
        <p:nvSpPr>
          <p:cNvPr id="6147" name="Content Placeholder 2"/>
          <p:cNvSpPr>
            <a:spLocks noGrp="1"/>
          </p:cNvSpPr>
          <p:nvPr>
            <p:ph idx="1"/>
          </p:nvPr>
        </p:nvSpPr>
        <p:spPr>
          <a:xfrm>
            <a:off x="482196" y="1066800"/>
            <a:ext cx="9957205" cy="4680000"/>
          </a:xfrm>
        </p:spPr>
        <p:txBody>
          <a:bodyPr/>
          <a:lstStyle/>
          <a:p>
            <a:r>
              <a:rPr lang="en-GB" sz="2000" dirty="0"/>
              <a:t>Cortex-M series: Cortex-M0, M0+, M3, M4</a:t>
            </a:r>
            <a:r>
              <a:rPr lang="en-GB" sz="2000"/>
              <a:t>, M7, M23, M33, M55</a:t>
            </a:r>
            <a:endParaRPr lang="en-GB" sz="2000" dirty="0"/>
          </a:p>
          <a:p>
            <a:r>
              <a:rPr lang="en-GB" sz="2000" dirty="0"/>
              <a:t>Energy-efficiency</a:t>
            </a:r>
          </a:p>
          <a:p>
            <a:pPr lvl="1"/>
            <a:r>
              <a:rPr lang="en-GB" dirty="0"/>
              <a:t>Lower energy cost, longer battery life</a:t>
            </a:r>
          </a:p>
          <a:p>
            <a:r>
              <a:rPr lang="en-GB" sz="2000" dirty="0"/>
              <a:t>Smaller code</a:t>
            </a:r>
          </a:p>
          <a:p>
            <a:pPr lvl="1"/>
            <a:r>
              <a:rPr lang="en-GB" dirty="0"/>
              <a:t>Lower silicon costs</a:t>
            </a:r>
          </a:p>
          <a:p>
            <a:r>
              <a:rPr lang="en-GB" sz="2000" dirty="0"/>
              <a:t>Ease of use</a:t>
            </a:r>
          </a:p>
          <a:p>
            <a:pPr lvl="1"/>
            <a:r>
              <a:rPr lang="en-GB" dirty="0"/>
              <a:t>Faster software development and reuse</a:t>
            </a:r>
          </a:p>
          <a:p>
            <a:r>
              <a:rPr lang="en-GB" sz="2000" dirty="0"/>
              <a:t>Embedded applications</a:t>
            </a:r>
          </a:p>
          <a:p>
            <a:pPr lvl="1"/>
            <a:r>
              <a:rPr lang="en-GB" dirty="0"/>
              <a:t>Smart metering, human interface devices, automotive and industrial control systems, white goods, consumer products and medical instrumentation</a:t>
            </a:r>
          </a:p>
          <a:p>
            <a:endParaRPr lang="en-GB" dirty="0"/>
          </a:p>
          <a:p>
            <a:pPr lvl="1"/>
            <a:endParaRPr lang="en-GB"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952" y="5869946"/>
            <a:ext cx="6911248" cy="988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4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GB" sz="3200" dirty="0"/>
              <a:t>ARM processors vs. ARM architectures  </a:t>
            </a:r>
          </a:p>
        </p:txBody>
      </p:sp>
      <p:sp>
        <p:nvSpPr>
          <p:cNvPr id="11267" name="Content Placeholder 2"/>
          <p:cNvSpPr>
            <a:spLocks noGrp="1"/>
          </p:cNvSpPr>
          <p:nvPr>
            <p:ph idx="1"/>
          </p:nvPr>
        </p:nvSpPr>
        <p:spPr>
          <a:xfrm>
            <a:off x="482195" y="1295401"/>
            <a:ext cx="11155973" cy="3165035"/>
          </a:xfrm>
        </p:spPr>
        <p:txBody>
          <a:bodyPr/>
          <a:lstStyle/>
          <a:p>
            <a:r>
              <a:rPr lang="en-GB" sz="2000" dirty="0"/>
              <a:t>ARM architecture </a:t>
            </a:r>
          </a:p>
          <a:p>
            <a:pPr lvl="1"/>
            <a:r>
              <a:rPr lang="en-GB" dirty="0"/>
              <a:t>Describes the details of instruction set, programmer’s model, exception model, and memory map</a:t>
            </a:r>
          </a:p>
          <a:p>
            <a:pPr lvl="1"/>
            <a:r>
              <a:rPr lang="en-GB" dirty="0"/>
              <a:t>Documented in the Architecture Reference Manual</a:t>
            </a:r>
          </a:p>
          <a:p>
            <a:r>
              <a:rPr lang="en-GB" sz="2000" dirty="0"/>
              <a:t>ARM processor</a:t>
            </a:r>
          </a:p>
          <a:p>
            <a:pPr lvl="1"/>
            <a:r>
              <a:rPr lang="en-GB" dirty="0"/>
              <a:t>Developed using one of the ARM architectures</a:t>
            </a:r>
          </a:p>
          <a:p>
            <a:pPr lvl="1"/>
            <a:r>
              <a:rPr lang="en-GB" dirty="0"/>
              <a:t>More implementation details, such as timing information</a:t>
            </a:r>
          </a:p>
          <a:p>
            <a:pPr lvl="1"/>
            <a:r>
              <a:rPr lang="en-GB" dirty="0"/>
              <a:t>Documented in processor’s Technical Reference Manual</a:t>
            </a:r>
          </a:p>
        </p:txBody>
      </p:sp>
      <p:grpSp>
        <p:nvGrpSpPr>
          <p:cNvPr id="7" name="Group 6"/>
          <p:cNvGrpSpPr/>
          <p:nvPr/>
        </p:nvGrpSpPr>
        <p:grpSpPr>
          <a:xfrm>
            <a:off x="1752832" y="4423922"/>
            <a:ext cx="8673736" cy="2159000"/>
            <a:chOff x="225599" y="3988755"/>
            <a:chExt cx="8673736" cy="2159000"/>
          </a:xfrm>
        </p:grpSpPr>
        <p:sp>
          <p:nvSpPr>
            <p:cNvPr id="39" name="Rectangle 32"/>
            <p:cNvSpPr>
              <a:spLocks noChangeArrowheads="1"/>
            </p:cNvSpPr>
            <p:nvPr/>
          </p:nvSpPr>
          <p:spPr bwMode="auto">
            <a:xfrm>
              <a:off x="4408661" y="3988755"/>
              <a:ext cx="2247900"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4" name="Rectangle 49"/>
            <p:cNvSpPr>
              <a:spLocks noChangeArrowheads="1"/>
            </p:cNvSpPr>
            <p:nvPr/>
          </p:nvSpPr>
          <p:spPr bwMode="auto">
            <a:xfrm>
              <a:off x="6656561" y="3988755"/>
              <a:ext cx="2231757"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5" name="Rectangle 44"/>
            <p:cNvSpPr/>
            <p:nvPr/>
          </p:nvSpPr>
          <p:spPr bwMode="auto">
            <a:xfrm>
              <a:off x="3030711" y="3988755"/>
              <a:ext cx="1377950" cy="2139950"/>
            </a:xfrm>
            <a:prstGeom prst="rect">
              <a:avLst/>
            </a:prstGeom>
            <a:solidFill>
              <a:srgbClr val="AAC5D2">
                <a:lumMod val="60000"/>
                <a:lumOff val="4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6" name="Rounded Rectangle 45"/>
            <p:cNvSpPr/>
            <p:nvPr/>
          </p:nvSpPr>
          <p:spPr bwMode="auto">
            <a:xfrm>
              <a:off x="5565969" y="5321291"/>
              <a:ext cx="1112837" cy="404813"/>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100" b="1" kern="0">
                <a:solidFill>
                  <a:srgbClr val="000000"/>
                </a:solidFill>
                <a:latin typeface="Arial" charset="0"/>
                <a:ea typeface="MS PGothic" pitchFamily="34" charset="-128"/>
                <a:cs typeface="Arial" charset="0"/>
              </a:endParaRPr>
            </a:p>
          </p:txBody>
        </p:sp>
        <p:sp>
          <p:nvSpPr>
            <p:cNvPr id="47" name="Rectangle 46"/>
            <p:cNvSpPr/>
            <p:nvPr/>
          </p:nvSpPr>
          <p:spPr bwMode="auto">
            <a:xfrm>
              <a:off x="281161" y="3988755"/>
              <a:ext cx="1377950" cy="2139950"/>
            </a:xfrm>
            <a:prstGeom prst="rect">
              <a:avLst/>
            </a:prstGeom>
            <a:solidFill>
              <a:srgbClr val="AAC5D2">
                <a:lumMod val="20000"/>
                <a:lumOff val="8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9" name="Rectangle 48"/>
            <p:cNvSpPr/>
            <p:nvPr/>
          </p:nvSpPr>
          <p:spPr bwMode="auto">
            <a:xfrm>
              <a:off x="1659111" y="3988755"/>
              <a:ext cx="1377950" cy="2139950"/>
            </a:xfrm>
            <a:prstGeom prst="rect">
              <a:avLst/>
            </a:prstGeom>
            <a:solidFill>
              <a:srgbClr val="AAC5D2">
                <a:lumMod val="40000"/>
                <a:lumOff val="6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50" name="TextBox 3"/>
            <p:cNvSpPr txBox="1">
              <a:spLocks noChangeArrowheads="1"/>
            </p:cNvSpPr>
            <p:nvPr/>
          </p:nvSpPr>
          <p:spPr bwMode="auto">
            <a:xfrm>
              <a:off x="282749"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ARMv4/v4T Architecture</a:t>
              </a:r>
            </a:p>
          </p:txBody>
        </p:sp>
        <p:sp>
          <p:nvSpPr>
            <p:cNvPr id="51" name="TextBox 4"/>
            <p:cNvSpPr txBox="1">
              <a:spLocks noChangeArrowheads="1"/>
            </p:cNvSpPr>
            <p:nvPr/>
          </p:nvSpPr>
          <p:spPr bwMode="auto">
            <a:xfrm>
              <a:off x="1681336" y="4025268"/>
              <a:ext cx="1419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ARMv5/ v4E Architecture</a:t>
              </a:r>
            </a:p>
          </p:txBody>
        </p:sp>
        <p:sp>
          <p:nvSpPr>
            <p:cNvPr id="52" name="TextBox 5"/>
            <p:cNvSpPr txBox="1">
              <a:spLocks noChangeArrowheads="1"/>
            </p:cNvSpPr>
            <p:nvPr/>
          </p:nvSpPr>
          <p:spPr bwMode="auto">
            <a:xfrm>
              <a:off x="3059286" y="4025268"/>
              <a:ext cx="12779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ARMv6 Architecture</a:t>
              </a:r>
            </a:p>
          </p:txBody>
        </p:sp>
        <p:sp>
          <p:nvSpPr>
            <p:cNvPr id="53" name="TextBox 6"/>
            <p:cNvSpPr txBox="1">
              <a:spLocks noChangeArrowheads="1"/>
            </p:cNvSpPr>
            <p:nvPr/>
          </p:nvSpPr>
          <p:spPr bwMode="auto">
            <a:xfrm>
              <a:off x="4559474" y="4025268"/>
              <a:ext cx="11287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a:t>
              </a:r>
            </a:p>
            <a:p>
              <a:pPr algn="ctr" eaLnBrk="1" hangingPunct="1">
                <a:defRPr/>
              </a:pPr>
              <a:r>
                <a:rPr lang="en-GB" sz="1100" b="0" kern="0"/>
                <a:t>Architecture</a:t>
              </a:r>
            </a:p>
          </p:txBody>
        </p:sp>
        <p:sp>
          <p:nvSpPr>
            <p:cNvPr id="54" name="TextBox 37"/>
            <p:cNvSpPr txBox="1">
              <a:spLocks noChangeArrowheads="1"/>
            </p:cNvSpPr>
            <p:nvPr/>
          </p:nvSpPr>
          <p:spPr bwMode="auto">
            <a:xfrm>
              <a:off x="2940224" y="5341306"/>
              <a:ext cx="14684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 v6-M</a:t>
              </a:r>
            </a:p>
            <a:p>
              <a:pPr algn="ctr" eaLnBrk="1" hangingPunct="1">
                <a:defRPr/>
              </a:pPr>
              <a:r>
                <a:rPr lang="en-GB" sz="1100" b="0" kern="0" dirty="0"/>
                <a:t>e.g. Cortex-M0, M1</a:t>
              </a:r>
            </a:p>
          </p:txBody>
        </p:sp>
        <p:sp>
          <p:nvSpPr>
            <p:cNvPr id="55" name="TextBox 3"/>
            <p:cNvSpPr txBox="1">
              <a:spLocks noChangeArrowheads="1"/>
            </p:cNvSpPr>
            <p:nvPr/>
          </p:nvSpPr>
          <p:spPr bwMode="auto">
            <a:xfrm>
              <a:off x="225599" y="5885818"/>
              <a:ext cx="1409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ARM7TDMI</a:t>
              </a:r>
            </a:p>
          </p:txBody>
        </p:sp>
        <p:sp>
          <p:nvSpPr>
            <p:cNvPr id="56" name="TextBox 4"/>
            <p:cNvSpPr txBox="1">
              <a:spLocks noChangeArrowheads="1"/>
            </p:cNvSpPr>
            <p:nvPr/>
          </p:nvSpPr>
          <p:spPr bwMode="auto">
            <a:xfrm>
              <a:off x="1652761" y="5866768"/>
              <a:ext cx="1419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ARM9926EJ-S</a:t>
              </a:r>
            </a:p>
          </p:txBody>
        </p:sp>
        <p:sp>
          <p:nvSpPr>
            <p:cNvPr id="57" name="TextBox 5"/>
            <p:cNvSpPr txBox="1">
              <a:spLocks noChangeArrowheads="1"/>
            </p:cNvSpPr>
            <p:nvPr/>
          </p:nvSpPr>
          <p:spPr bwMode="auto">
            <a:xfrm>
              <a:off x="3049761" y="5857243"/>
              <a:ext cx="1277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ARM1136</a:t>
              </a:r>
            </a:p>
          </p:txBody>
        </p:sp>
        <p:cxnSp>
          <p:nvCxnSpPr>
            <p:cNvPr id="58" name="Straight Arrow Connector 57"/>
            <p:cNvCxnSpPr/>
            <p:nvPr/>
          </p:nvCxnSpPr>
          <p:spPr bwMode="auto">
            <a:xfrm>
              <a:off x="47483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59" name="Straight Arrow Connector 58"/>
            <p:cNvCxnSpPr/>
            <p:nvPr/>
          </p:nvCxnSpPr>
          <p:spPr bwMode="auto">
            <a:xfrm>
              <a:off x="185278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0" name="Straight Arrow Connector 59"/>
            <p:cNvCxnSpPr/>
            <p:nvPr/>
          </p:nvCxnSpPr>
          <p:spPr bwMode="auto">
            <a:xfrm>
              <a:off x="3202161"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1" name="Straight Arrow Connector 60"/>
            <p:cNvCxnSpPr/>
            <p:nvPr/>
          </p:nvCxnSpPr>
          <p:spPr bwMode="auto">
            <a:xfrm>
              <a:off x="4562649"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2" name="Straight Arrow Connector 61"/>
            <p:cNvCxnSpPr/>
            <p:nvPr/>
          </p:nvCxnSpPr>
          <p:spPr bwMode="auto">
            <a:xfrm flipV="1">
              <a:off x="4562649"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3" name="Straight Arrow Connector 62"/>
            <p:cNvCxnSpPr/>
            <p:nvPr/>
          </p:nvCxnSpPr>
          <p:spPr bwMode="auto">
            <a:xfrm>
              <a:off x="4562649" y="5068255"/>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4" name="Straight Arrow Connector 63"/>
            <p:cNvCxnSpPr/>
            <p:nvPr/>
          </p:nvCxnSpPr>
          <p:spPr bwMode="auto">
            <a:xfrm>
              <a:off x="3521249" y="4995230"/>
              <a:ext cx="176212" cy="319088"/>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65" name="TextBox 3"/>
            <p:cNvSpPr txBox="1">
              <a:spLocks noChangeArrowheads="1"/>
            </p:cNvSpPr>
            <p:nvPr/>
          </p:nvSpPr>
          <p:spPr bwMode="auto">
            <a:xfrm>
              <a:off x="6561980"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 Architecture</a:t>
              </a:r>
            </a:p>
          </p:txBody>
        </p:sp>
        <p:sp>
          <p:nvSpPr>
            <p:cNvPr id="66" name="TextBox 33"/>
            <p:cNvSpPr txBox="1">
              <a:spLocks noChangeArrowheads="1"/>
            </p:cNvSpPr>
            <p:nvPr/>
          </p:nvSpPr>
          <p:spPr bwMode="auto">
            <a:xfrm>
              <a:off x="5492924" y="42062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ARMv7-A</a:t>
              </a:r>
            </a:p>
            <a:p>
              <a:pPr algn="ctr" eaLnBrk="1" hangingPunct="1">
                <a:defRPr/>
              </a:pPr>
              <a:r>
                <a:rPr lang="en-GB" sz="1100" b="0" kern="0" dirty="0"/>
                <a:t>e.g. Cortex-A9</a:t>
              </a:r>
            </a:p>
          </p:txBody>
        </p:sp>
        <p:sp>
          <p:nvSpPr>
            <p:cNvPr id="67" name="TextBox 34"/>
            <p:cNvSpPr txBox="1">
              <a:spLocks noChangeArrowheads="1"/>
            </p:cNvSpPr>
            <p:nvPr/>
          </p:nvSpPr>
          <p:spPr bwMode="auto">
            <a:xfrm>
              <a:off x="5492924" y="4723768"/>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ARMv7-R</a:t>
              </a:r>
            </a:p>
            <a:p>
              <a:pPr algn="ctr" eaLnBrk="1" hangingPunct="1">
                <a:defRPr/>
              </a:pPr>
              <a:r>
                <a:rPr lang="en-GB" sz="1100" b="0" kern="0"/>
                <a:t>e.g. Cortex-R4</a:t>
              </a:r>
            </a:p>
          </p:txBody>
        </p:sp>
        <p:sp>
          <p:nvSpPr>
            <p:cNvPr id="68" name="TextBox 35"/>
            <p:cNvSpPr txBox="1">
              <a:spLocks noChangeArrowheads="1"/>
            </p:cNvSpPr>
            <p:nvPr/>
          </p:nvSpPr>
          <p:spPr bwMode="auto">
            <a:xfrm>
              <a:off x="5492924" y="53111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ARMv7-M</a:t>
              </a:r>
            </a:p>
            <a:p>
              <a:pPr algn="ctr" eaLnBrk="1" hangingPunct="1">
                <a:defRPr/>
              </a:pPr>
              <a:r>
                <a:rPr lang="en-GB" sz="1100" b="0" kern="0" dirty="0"/>
                <a:t>e.g. Cortex-M4</a:t>
              </a:r>
            </a:p>
          </p:txBody>
        </p:sp>
        <p:cxnSp>
          <p:nvCxnSpPr>
            <p:cNvPr id="69" name="Straight Arrow Connector 68"/>
            <p:cNvCxnSpPr/>
            <p:nvPr/>
          </p:nvCxnSpPr>
          <p:spPr bwMode="auto">
            <a:xfrm>
              <a:off x="6810090"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70" name="Straight Arrow Connector 69"/>
            <p:cNvCxnSpPr/>
            <p:nvPr/>
          </p:nvCxnSpPr>
          <p:spPr bwMode="auto">
            <a:xfrm flipV="1">
              <a:off x="6810090"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71" name="TextBox 33"/>
            <p:cNvSpPr txBox="1">
              <a:spLocks noChangeArrowheads="1"/>
            </p:cNvSpPr>
            <p:nvPr/>
          </p:nvSpPr>
          <p:spPr bwMode="auto">
            <a:xfrm>
              <a:off x="7729348" y="4206243"/>
              <a:ext cx="11699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ARMv8-A</a:t>
              </a:r>
            </a:p>
            <a:p>
              <a:pPr algn="ctr" eaLnBrk="1" hangingPunct="1">
                <a:defRPr/>
              </a:pPr>
              <a:r>
                <a:rPr lang="en-GB" sz="1100" b="0" kern="0" dirty="0"/>
                <a:t>e.g. Cortex-A53</a:t>
              </a:r>
            </a:p>
            <a:p>
              <a:pPr algn="ctr" eaLnBrk="1" hangingPunct="1">
                <a:defRPr/>
              </a:pPr>
              <a:r>
                <a:rPr lang="en-GB" sz="1100" b="0" kern="0" dirty="0"/>
                <a:t>Cortex-A57</a:t>
              </a:r>
            </a:p>
          </p:txBody>
        </p:sp>
        <p:sp>
          <p:nvSpPr>
            <p:cNvPr id="72" name="TextBox 34"/>
            <p:cNvSpPr txBox="1">
              <a:spLocks noChangeArrowheads="1"/>
            </p:cNvSpPr>
            <p:nvPr/>
          </p:nvSpPr>
          <p:spPr bwMode="auto">
            <a:xfrm>
              <a:off x="7718331" y="484112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ARMv8-R</a:t>
              </a:r>
            </a:p>
          </p:txBody>
        </p:sp>
      </p:grpSp>
      <p:cxnSp>
        <p:nvCxnSpPr>
          <p:cNvPr id="35" name="Straight Arrow Connector 34"/>
          <p:cNvCxnSpPr/>
          <p:nvPr/>
        </p:nvCxnSpPr>
        <p:spPr bwMode="auto">
          <a:xfrm>
            <a:off x="8333741" y="5495926"/>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36" name="TextBox 34"/>
          <p:cNvSpPr txBox="1">
            <a:spLocks noChangeArrowheads="1"/>
          </p:cNvSpPr>
          <p:nvPr/>
        </p:nvSpPr>
        <p:spPr bwMode="auto">
          <a:xfrm>
            <a:off x="9250681" y="568199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ARMv8-M</a:t>
            </a:r>
          </a:p>
        </p:txBody>
      </p:sp>
    </p:spTree>
    <p:extLst>
      <p:ext uri="{BB962C8B-B14F-4D97-AF65-F5344CB8AC3E}">
        <p14:creationId xmlns:p14="http://schemas.microsoft.com/office/powerpoint/2010/main" val="377768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ARM Cortex-M series family</a:t>
            </a:r>
          </a:p>
        </p:txBody>
      </p:sp>
      <p:graphicFrame>
        <p:nvGraphicFramePr>
          <p:cNvPr id="4" name="Content Placeholder 3"/>
          <p:cNvGraphicFramePr>
            <a:graphicFrameLocks noGrp="1"/>
          </p:cNvGraphicFramePr>
          <p:nvPr>
            <p:ph idx="1"/>
          </p:nvPr>
        </p:nvGraphicFramePr>
        <p:xfrm>
          <a:off x="533400" y="1066799"/>
          <a:ext cx="11125200" cy="5009547"/>
        </p:xfrm>
        <a:graphic>
          <a:graphicData uri="http://schemas.openxmlformats.org/drawingml/2006/table">
            <a:tbl>
              <a:tblPr firstRow="1" bandRow="1">
                <a:tableStyleId>{5C22544A-7EE6-4342-B048-85BDC9FD1C3A}</a:tableStyleId>
              </a:tblPr>
              <a:tblGrid>
                <a:gridCol w="1248443">
                  <a:extLst>
                    <a:ext uri="{9D8B030D-6E8A-4147-A177-3AD203B41FA5}">
                      <a16:colId xmlns:a16="http://schemas.microsoft.com/office/drawing/2014/main" val="20000"/>
                    </a:ext>
                  </a:extLst>
                </a:gridCol>
                <a:gridCol w="1218766">
                  <a:extLst>
                    <a:ext uri="{9D8B030D-6E8A-4147-A177-3AD203B41FA5}">
                      <a16:colId xmlns:a16="http://schemas.microsoft.com/office/drawing/2014/main" val="20001"/>
                    </a:ext>
                  </a:extLst>
                </a:gridCol>
                <a:gridCol w="1250423">
                  <a:extLst>
                    <a:ext uri="{9D8B030D-6E8A-4147-A177-3AD203B41FA5}">
                      <a16:colId xmlns:a16="http://schemas.microsoft.com/office/drawing/2014/main" val="20002"/>
                    </a:ext>
                  </a:extLst>
                </a:gridCol>
                <a:gridCol w="896374">
                  <a:extLst>
                    <a:ext uri="{9D8B030D-6E8A-4147-A177-3AD203B41FA5}">
                      <a16:colId xmlns:a16="http://schemas.microsoft.com/office/drawing/2014/main" val="20003"/>
                    </a:ext>
                  </a:extLst>
                </a:gridCol>
                <a:gridCol w="1069914">
                  <a:extLst>
                    <a:ext uri="{9D8B030D-6E8A-4147-A177-3AD203B41FA5}">
                      <a16:colId xmlns:a16="http://schemas.microsoft.com/office/drawing/2014/main" val="20004"/>
                    </a:ext>
                  </a:extLst>
                </a:gridCol>
                <a:gridCol w="1085200">
                  <a:extLst>
                    <a:ext uri="{9D8B030D-6E8A-4147-A177-3AD203B41FA5}">
                      <a16:colId xmlns:a16="http://schemas.microsoft.com/office/drawing/2014/main" val="20005"/>
                    </a:ext>
                  </a:extLst>
                </a:gridCol>
                <a:gridCol w="1039346">
                  <a:extLst>
                    <a:ext uri="{9D8B030D-6E8A-4147-A177-3AD203B41FA5}">
                      <a16:colId xmlns:a16="http://schemas.microsoft.com/office/drawing/2014/main" val="20006"/>
                    </a:ext>
                  </a:extLst>
                </a:gridCol>
                <a:gridCol w="1008776">
                  <a:extLst>
                    <a:ext uri="{9D8B030D-6E8A-4147-A177-3AD203B41FA5}">
                      <a16:colId xmlns:a16="http://schemas.microsoft.com/office/drawing/2014/main" val="20007"/>
                    </a:ext>
                  </a:extLst>
                </a:gridCol>
                <a:gridCol w="1176907">
                  <a:extLst>
                    <a:ext uri="{9D8B030D-6E8A-4147-A177-3AD203B41FA5}">
                      <a16:colId xmlns:a16="http://schemas.microsoft.com/office/drawing/2014/main" val="20008"/>
                    </a:ext>
                  </a:extLst>
                </a:gridCol>
                <a:gridCol w="1131051">
                  <a:extLst>
                    <a:ext uri="{9D8B030D-6E8A-4147-A177-3AD203B41FA5}">
                      <a16:colId xmlns:a16="http://schemas.microsoft.com/office/drawing/2014/main" val="20009"/>
                    </a:ext>
                  </a:extLst>
                </a:gridCol>
              </a:tblGrid>
              <a:tr h="922812">
                <a:tc>
                  <a:txBody>
                    <a:bodyPr/>
                    <a:lstStyle/>
                    <a:p>
                      <a:pPr algn="ctr"/>
                      <a:r>
                        <a:rPr lang="en-GB" sz="1050" dirty="0">
                          <a:effectLst/>
                        </a:rPr>
                        <a:t>Processor </a:t>
                      </a:r>
                    </a:p>
                  </a:txBody>
                  <a:tcPr marL="121872" marR="121872" anchor="ctr"/>
                </a:tc>
                <a:tc>
                  <a:txBody>
                    <a:bodyPr/>
                    <a:lstStyle/>
                    <a:p>
                      <a:pPr algn="ctr"/>
                      <a:r>
                        <a:rPr lang="en-GB" sz="1050" dirty="0">
                          <a:effectLst/>
                        </a:rPr>
                        <a:t>ARM</a:t>
                      </a:r>
                      <a:br>
                        <a:rPr lang="en-GB" sz="1050" dirty="0">
                          <a:effectLst/>
                        </a:rPr>
                      </a:br>
                      <a:r>
                        <a:rPr lang="en-GB" sz="1050" dirty="0">
                          <a:effectLst/>
                        </a:rPr>
                        <a:t>Architecture</a:t>
                      </a:r>
                    </a:p>
                  </a:txBody>
                  <a:tcPr marL="121872" marR="121872" anchor="ct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tc>
                <a:tc>
                  <a:txBody>
                    <a:bodyPr/>
                    <a:lstStyle/>
                    <a:p>
                      <a:pPr algn="ctr"/>
                      <a:r>
                        <a:rPr lang="en-GB" sz="1050" dirty="0">
                          <a:effectLst/>
                        </a:rPr>
                        <a:t>Thumb</a:t>
                      </a:r>
                      <a:r>
                        <a:rPr lang="en-GB" sz="1050" baseline="3000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a:t>
                      </a:r>
                      <a:r>
                        <a:rPr lang="en-GB" sz="1050" baseline="30000" dirty="0">
                          <a:effectLst/>
                        </a:rPr>
                        <a:t>®</a:t>
                      </a:r>
                      <a:r>
                        <a:rPr lang="en-GB" sz="1050" dirty="0">
                          <a:effectLst/>
                        </a:rPr>
                        <a:t>-2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extLst>
                  <a:ext uri="{0D108BD9-81ED-4DB2-BD59-A6C34878D82A}">
                    <a16:rowId xmlns:a16="http://schemas.microsoft.com/office/drawing/2014/main" val="10000"/>
                  </a:ext>
                </a:extLst>
              </a:tr>
              <a:tr h="817347">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a:solidFill>
                            <a:schemeClr val="tx1"/>
                          </a:solidFill>
                          <a:effectLst/>
                        </a:rPr>
                        <a:t>Subset</a:t>
                      </a:r>
                    </a:p>
                  </a:txBody>
                  <a:tcPr marL="121872" marR="121872" anchor="ctr"/>
                </a:tc>
                <a:tc>
                  <a:txBody>
                    <a:bodyPr/>
                    <a:lstStyle/>
                    <a:p>
                      <a:pPr algn="ctr"/>
                      <a:r>
                        <a:rPr lang="en-GB" sz="1200">
                          <a:solidFill>
                            <a:schemeClr val="tx1"/>
                          </a:solidFill>
                          <a:effectLst/>
                        </a:rPr>
                        <a:t>1 or 32 cycle</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extLst>
                  <a:ext uri="{0D108BD9-81ED-4DB2-BD59-A6C34878D82A}">
                    <a16:rowId xmlns:a16="http://schemas.microsoft.com/office/drawing/2014/main" val="10001"/>
                  </a:ext>
                </a:extLst>
              </a:tr>
              <a:tr h="817347">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2"/>
                  </a:ext>
                </a:extLst>
              </a:tr>
              <a:tr h="817347">
                <a:tc>
                  <a:txBody>
                    <a:bodyPr/>
                    <a:lstStyle/>
                    <a:p>
                      <a:pPr algn="ctr"/>
                      <a:r>
                        <a:rPr lang="en-GB" sz="1200" dirty="0">
                          <a:solidFill>
                            <a:schemeClr val="tx1"/>
                          </a:solidFill>
                          <a:effectLst/>
                        </a:rPr>
                        <a:t>Cortex-M3</a:t>
                      </a:r>
                    </a:p>
                  </a:txBody>
                  <a:tcPr marL="121872" marR="121872" anchor="ctr"/>
                </a:tc>
                <a:tc>
                  <a:txBody>
                    <a:bodyPr/>
                    <a:lstStyle/>
                    <a:p>
                      <a:pPr algn="ctr"/>
                      <a:r>
                        <a:rPr lang="en-GB" sz="1200" dirty="0">
                          <a:solidFill>
                            <a:schemeClr val="tx1"/>
                          </a:solidFill>
                          <a:effectLst/>
                        </a:rPr>
                        <a:t>ARMv7-M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a:solidFill>
                            <a:schemeClr val="tx1"/>
                          </a:solidFill>
                          <a:effectLst/>
                        </a:rPr>
                        <a:t>No</a:t>
                      </a:r>
                    </a:p>
                  </a:txBody>
                  <a:tcPr marL="121872" marR="121872" anchor="ctr"/>
                </a:tc>
                <a:extLst>
                  <a:ext uri="{0D108BD9-81ED-4DB2-BD59-A6C34878D82A}">
                    <a16:rowId xmlns:a16="http://schemas.microsoft.com/office/drawing/2014/main" val="10003"/>
                  </a:ext>
                </a:extLst>
              </a:tr>
              <a:tr h="817347">
                <a:tc>
                  <a:txBody>
                    <a:bodyPr/>
                    <a:lstStyle/>
                    <a:p>
                      <a:pPr algn="ctr"/>
                      <a:r>
                        <a:rPr lang="en-GB" sz="1200" dirty="0">
                          <a:solidFill>
                            <a:schemeClr val="tx1"/>
                          </a:solidFill>
                          <a:effectLst/>
                        </a:rPr>
                        <a:t>Cortex-M4</a:t>
                      </a:r>
                    </a:p>
                  </a:txBody>
                  <a:tcPr marL="121872" marR="121872" anchor="ctr"/>
                </a:tc>
                <a:tc>
                  <a:txBody>
                    <a:bodyPr/>
                    <a:lstStyle/>
                    <a:p>
                      <a:pPr algn="ctr"/>
                      <a:r>
                        <a:rPr lang="en-GB" sz="1200" dirty="0">
                          <a:solidFill>
                            <a:schemeClr val="tx1"/>
                          </a:solidFill>
                          <a:effectLst/>
                        </a:rPr>
                        <a:t>ARMv7E-M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10004"/>
                  </a:ext>
                </a:extLst>
              </a:tr>
              <a:tr h="8173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4652959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Arm_2021</Template>
  <TotalTime>1346</TotalTime>
  <Words>4973</Words>
  <Application>Microsoft Office PowerPoint</Application>
  <PresentationFormat>Widescreen</PresentationFormat>
  <Paragraphs>648</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Gill Sans MT</vt:lpstr>
      <vt:lpstr>Times New Roman</vt:lpstr>
      <vt:lpstr>Wingdings</vt:lpstr>
      <vt:lpstr>Arm_PPT_Public</vt:lpstr>
      <vt:lpstr>The ARM Cortex-M4 Processor Architecture</vt:lpstr>
      <vt:lpstr>Learning Objectives</vt:lpstr>
      <vt:lpstr>Module syllabus</vt:lpstr>
      <vt:lpstr>ARM architectures and processors</vt:lpstr>
      <vt:lpstr>ARM processor families</vt:lpstr>
      <vt:lpstr>How to design an ARM-based SoC</vt:lpstr>
      <vt:lpstr>ARM Cortex-M series</vt:lpstr>
      <vt:lpstr>ARM processors vs. ARM architectures  </vt:lpstr>
      <vt:lpstr>ARM Cortex-M series family</vt:lpstr>
      <vt:lpstr>Cortex-M4 processor overview</vt:lpstr>
      <vt:lpstr>Cortex-M4 processor features</vt:lpstr>
      <vt:lpstr>Cortex-M4 processor features</vt:lpstr>
      <vt:lpstr>Cortex-M4 processor features</vt:lpstr>
      <vt:lpstr>Cortex-M4 processor features</vt:lpstr>
      <vt:lpstr>Cortex-M4 block diagram</vt:lpstr>
      <vt:lpstr>Cortex-M4 block diagram</vt:lpstr>
      <vt:lpstr>Cortex-M4 block diagram</vt:lpstr>
      <vt:lpstr>Cortex-M4 block diagram</vt:lpstr>
      <vt:lpstr>ARM Cortex-M4 processor registers</vt:lpstr>
      <vt:lpstr>Cortex-M4 registers</vt:lpstr>
      <vt:lpstr>Cortex-M4 registers</vt:lpstr>
      <vt:lpstr>Cortex-M4 registers</vt:lpstr>
      <vt:lpstr>Cortex-M4 registers</vt:lpstr>
      <vt:lpstr>Cortex-M4 registers</vt:lpstr>
      <vt:lpstr>Cortex-M4 registers</vt:lpstr>
      <vt:lpstr>Cortex-M4 registers</vt:lpstr>
      <vt:lpstr>Cortex-M4 registers</vt:lpstr>
      <vt:lpstr>Useful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5</cp:revision>
  <dcterms:created xsi:type="dcterms:W3CDTF">2021-07-30T09:18:53Z</dcterms:created>
  <dcterms:modified xsi:type="dcterms:W3CDTF">2021-11-10T09:23:23Z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